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4"/>
    <p:sldMasterId id="2147483700" r:id="rId5"/>
    <p:sldMasterId id="2147483702" r:id="rId6"/>
    <p:sldMasterId id="2147483726" r:id="rId7"/>
    <p:sldMasterId id="2147483746" r:id="rId8"/>
  </p:sldMasterIdLst>
  <p:notesMasterIdLst>
    <p:notesMasterId r:id="rId84"/>
  </p:notesMasterIdLst>
  <p:sldIdLst>
    <p:sldId id="256" r:id="rId9"/>
    <p:sldId id="257" r:id="rId10"/>
    <p:sldId id="258" r:id="rId11"/>
    <p:sldId id="259" r:id="rId12"/>
    <p:sldId id="260" r:id="rId13"/>
    <p:sldId id="261" r:id="rId14"/>
    <p:sldId id="262" r:id="rId15"/>
    <p:sldId id="278" r:id="rId16"/>
    <p:sldId id="279" r:id="rId17"/>
    <p:sldId id="280" r:id="rId18"/>
    <p:sldId id="802" r:id="rId19"/>
    <p:sldId id="263" r:id="rId20"/>
    <p:sldId id="264" r:id="rId21"/>
    <p:sldId id="798" r:id="rId22"/>
    <p:sldId id="799" r:id="rId23"/>
    <p:sldId id="800" r:id="rId24"/>
    <p:sldId id="801" r:id="rId25"/>
    <p:sldId id="269" r:id="rId26"/>
    <p:sldId id="277" r:id="rId27"/>
    <p:sldId id="273" r:id="rId28"/>
    <p:sldId id="803" r:id="rId29"/>
    <p:sldId id="804" r:id="rId30"/>
    <p:sldId id="271" r:id="rId31"/>
    <p:sldId id="805" r:id="rId32"/>
    <p:sldId id="827" r:id="rId33"/>
    <p:sldId id="807" r:id="rId34"/>
    <p:sldId id="811" r:id="rId35"/>
    <p:sldId id="824" r:id="rId36"/>
    <p:sldId id="808" r:id="rId37"/>
    <p:sldId id="810" r:id="rId38"/>
    <p:sldId id="825" r:id="rId39"/>
    <p:sldId id="267" r:id="rId40"/>
    <p:sldId id="812" r:id="rId41"/>
    <p:sldId id="817" r:id="rId42"/>
    <p:sldId id="814" r:id="rId43"/>
    <p:sldId id="819" r:id="rId44"/>
    <p:sldId id="820" r:id="rId45"/>
    <p:sldId id="821" r:id="rId46"/>
    <p:sldId id="822" r:id="rId47"/>
    <p:sldId id="823" r:id="rId48"/>
    <p:sldId id="265" r:id="rId49"/>
    <p:sldId id="818" r:id="rId50"/>
    <p:sldId id="829" r:id="rId51"/>
    <p:sldId id="828" r:id="rId52"/>
    <p:sldId id="266" r:id="rId53"/>
    <p:sldId id="809" r:id="rId54"/>
    <p:sldId id="826" r:id="rId55"/>
    <p:sldId id="830" r:id="rId56"/>
    <p:sldId id="831" r:id="rId57"/>
    <p:sldId id="835" r:id="rId58"/>
    <p:sldId id="837" r:id="rId59"/>
    <p:sldId id="838" r:id="rId60"/>
    <p:sldId id="858" r:id="rId61"/>
    <p:sldId id="859" r:id="rId62"/>
    <p:sldId id="860" r:id="rId63"/>
    <p:sldId id="841" r:id="rId64"/>
    <p:sldId id="842" r:id="rId65"/>
    <p:sldId id="843" r:id="rId66"/>
    <p:sldId id="844" r:id="rId67"/>
    <p:sldId id="845" r:id="rId68"/>
    <p:sldId id="846" r:id="rId69"/>
    <p:sldId id="847" r:id="rId70"/>
    <p:sldId id="848" r:id="rId71"/>
    <p:sldId id="833" r:id="rId72"/>
    <p:sldId id="834" r:id="rId73"/>
    <p:sldId id="849" r:id="rId74"/>
    <p:sldId id="850" r:id="rId75"/>
    <p:sldId id="851" r:id="rId76"/>
    <p:sldId id="852" r:id="rId77"/>
    <p:sldId id="856" r:id="rId78"/>
    <p:sldId id="857" r:id="rId79"/>
    <p:sldId id="275" r:id="rId80"/>
    <p:sldId id="806" r:id="rId81"/>
    <p:sldId id="276" r:id="rId82"/>
    <p:sldId id="855" r:id="rId83"/>
  </p:sldIdLst>
  <p:sldSz cx="9144000" cy="5143500" type="screen16x9"/>
  <p:notesSz cx="6858000" cy="9144000"/>
  <p:embeddedFontLst>
    <p:embeddedFont>
      <p:font typeface="Average" panose="020B0604020202020204" charset="0"/>
      <p:regular r:id="rId85"/>
    </p:embeddedFont>
    <p:embeddedFont>
      <p:font typeface="Calibri" panose="020F0502020204030204" pitchFamily="34" charset="0"/>
      <p:regular r:id="rId86"/>
      <p:bold r:id="rId87"/>
      <p:italic r:id="rId88"/>
      <p:boldItalic r:id="rId89"/>
    </p:embeddedFont>
    <p:embeddedFont>
      <p:font typeface="Lato" panose="020F0502020204030203" pitchFamily="34" charset="0"/>
      <p:regular r:id="rId90"/>
      <p:bold r:id="rId91"/>
      <p:italic r:id="rId92"/>
      <p:boldItalic r:id="rId93"/>
    </p:embeddedFont>
    <p:embeddedFont>
      <p:font typeface="Oswald" panose="00000500000000000000" pitchFamily="2" charset="0"/>
      <p:regular r:id="rId94"/>
      <p:bold r:id="rId95"/>
    </p:embeddedFont>
    <p:embeddedFont>
      <p:font typeface="Oswald Medium" panose="00000600000000000000" pitchFamily="2" charset="0"/>
      <p:regular r:id="rId96"/>
      <p:bold r:id="rId97"/>
    </p:embeddedFont>
    <p:embeddedFont>
      <p:font typeface="Raleway"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Satyam" initials="SS" lastIdx="4" clrIdx="0">
    <p:extLst>
      <p:ext uri="{19B8F6BF-5375-455C-9EA6-DF929625EA0E}">
        <p15:presenceInfo xmlns:p15="http://schemas.microsoft.com/office/powerpoint/2012/main" userId="S::satyasharma@deloitte.com::4ec526dc-e98d-4f60-839d-af903ae577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9222"/>
    <a:srgbClr val="77A721"/>
    <a:srgbClr val="9BD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2A031-C111-4EFB-8121-FA9B07C4CE43}" v="1163" dt="2021-11-15T13:55:37.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8.xml"/><Relationship Id="rId107" Type="http://schemas.microsoft.com/office/2015/10/relationships/revisionInfo" Target="revisionInfo.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font" Target="fonts/font1.fntdata"/><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font" Target="fonts/font13.fntdata"/><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font" Target="fonts/font3.fntdata"/><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font" Target="fonts/font16.fntdata"/><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8cf74b7f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f8cf74b7ff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8cf74b7ff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8cf74b7ff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921c9eac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921c9eac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921c9eac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921c9eac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921c9eac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921c9eac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21c9eac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21c9eac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8cf74b7ff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8cf74b7ff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8cf74b7ff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8cf74b7ff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174b4fe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174b4f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174b4fe4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174b4fe4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8cf74b7ff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8cf74b7ff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7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74b4fe4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74b4fe4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74b4fe4c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74b4fe4c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4ab26550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4ab26550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4ab2655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4ab2655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8cf74b7ff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8cf74b7ff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21c9eac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21c9eac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74b4fe4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74b4fe4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8cf74b7ff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8cf74b7ff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8cf74b7ff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8cf74b7ff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cf74b7ff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cf74b7ff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8cf74b7ff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8cf74b7ff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21c9eace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21c9eace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921c9eac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921c9eac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921c9eace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921c9eace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rot="5400000">
            <a:off x="-150" y="150"/>
            <a:ext cx="715200" cy="714900"/>
          </a:xfrm>
          <a:prstGeom prst="rtTriangle">
            <a:avLst/>
          </a:prstGeom>
          <a:solidFill>
            <a:srgbClr val="FFFFFF">
              <a:alpha val="4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txBox="1">
            <a:spLocks noGrp="1"/>
          </p:cNvSpPr>
          <p:nvPr>
            <p:ph type="title"/>
          </p:nvPr>
        </p:nvSpPr>
        <p:spPr>
          <a:xfrm>
            <a:off x="185350" y="679625"/>
            <a:ext cx="2683200" cy="1042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2400" b="1">
                <a:solidFill>
                  <a:srgbClr val="FFFFFF"/>
                </a:solidFill>
              </a:defRPr>
            </a:lvl1pPr>
            <a:lvl2pPr lvl="1" algn="l" rtl="0">
              <a:lnSpc>
                <a:spcPct val="100000"/>
              </a:lnSpc>
              <a:spcBef>
                <a:spcPts val="0"/>
              </a:spcBef>
              <a:spcAft>
                <a:spcPts val="0"/>
              </a:spcAft>
              <a:buSzPts val="3000"/>
              <a:buNone/>
              <a:defRPr sz="2400" b="1">
                <a:solidFill>
                  <a:srgbClr val="FFFFFF"/>
                </a:solidFill>
              </a:defRPr>
            </a:lvl2pPr>
            <a:lvl3pPr lvl="2" algn="l" rtl="0">
              <a:lnSpc>
                <a:spcPct val="100000"/>
              </a:lnSpc>
              <a:spcBef>
                <a:spcPts val="0"/>
              </a:spcBef>
              <a:spcAft>
                <a:spcPts val="0"/>
              </a:spcAft>
              <a:buSzPts val="3000"/>
              <a:buNone/>
              <a:defRPr sz="2400" b="1">
                <a:solidFill>
                  <a:srgbClr val="FFFFFF"/>
                </a:solidFill>
              </a:defRPr>
            </a:lvl3pPr>
            <a:lvl4pPr lvl="3" algn="l" rtl="0">
              <a:lnSpc>
                <a:spcPct val="100000"/>
              </a:lnSpc>
              <a:spcBef>
                <a:spcPts val="0"/>
              </a:spcBef>
              <a:spcAft>
                <a:spcPts val="0"/>
              </a:spcAft>
              <a:buSzPts val="3000"/>
              <a:buNone/>
              <a:defRPr sz="2400" b="1">
                <a:solidFill>
                  <a:srgbClr val="FFFFFF"/>
                </a:solidFill>
              </a:defRPr>
            </a:lvl4pPr>
            <a:lvl5pPr lvl="4" algn="l" rtl="0">
              <a:lnSpc>
                <a:spcPct val="100000"/>
              </a:lnSpc>
              <a:spcBef>
                <a:spcPts val="0"/>
              </a:spcBef>
              <a:spcAft>
                <a:spcPts val="0"/>
              </a:spcAft>
              <a:buSzPts val="3000"/>
              <a:buNone/>
              <a:defRPr sz="2400" b="1">
                <a:solidFill>
                  <a:srgbClr val="FFFFFF"/>
                </a:solidFill>
              </a:defRPr>
            </a:lvl5pPr>
            <a:lvl6pPr lvl="5" algn="l" rtl="0">
              <a:lnSpc>
                <a:spcPct val="100000"/>
              </a:lnSpc>
              <a:spcBef>
                <a:spcPts val="0"/>
              </a:spcBef>
              <a:spcAft>
                <a:spcPts val="0"/>
              </a:spcAft>
              <a:buSzPts val="3000"/>
              <a:buNone/>
              <a:defRPr sz="2400" b="1">
                <a:solidFill>
                  <a:srgbClr val="FFFFFF"/>
                </a:solidFill>
              </a:defRPr>
            </a:lvl6pPr>
            <a:lvl7pPr lvl="6" algn="l" rtl="0">
              <a:lnSpc>
                <a:spcPct val="100000"/>
              </a:lnSpc>
              <a:spcBef>
                <a:spcPts val="0"/>
              </a:spcBef>
              <a:spcAft>
                <a:spcPts val="0"/>
              </a:spcAft>
              <a:buSzPts val="3000"/>
              <a:buNone/>
              <a:defRPr sz="2400" b="1">
                <a:solidFill>
                  <a:srgbClr val="FFFFFF"/>
                </a:solidFill>
              </a:defRPr>
            </a:lvl7pPr>
            <a:lvl8pPr lvl="7" algn="l" rtl="0">
              <a:lnSpc>
                <a:spcPct val="100000"/>
              </a:lnSpc>
              <a:spcBef>
                <a:spcPts val="0"/>
              </a:spcBef>
              <a:spcAft>
                <a:spcPts val="0"/>
              </a:spcAft>
              <a:buSzPts val="3000"/>
              <a:buNone/>
              <a:defRPr sz="2400" b="1">
                <a:solidFill>
                  <a:srgbClr val="FFFFFF"/>
                </a:solidFill>
              </a:defRPr>
            </a:lvl8pPr>
            <a:lvl9pPr lvl="8" algn="l" rtl="0">
              <a:lnSpc>
                <a:spcPct val="100000"/>
              </a:lnSpc>
              <a:spcBef>
                <a:spcPts val="0"/>
              </a:spcBef>
              <a:spcAft>
                <a:spcPts val="0"/>
              </a:spcAft>
              <a:buSzPts val="3000"/>
              <a:buNone/>
              <a:defRPr sz="2400" b="1">
                <a:solidFill>
                  <a:srgbClr val="FFFFFF"/>
                </a:solidFill>
              </a:defRPr>
            </a:lvl9pPr>
          </a:lstStyle>
          <a:p>
            <a:endParaRPr/>
          </a:p>
        </p:txBody>
      </p:sp>
      <p:sp>
        <p:nvSpPr>
          <p:cNvPr id="59" name="Google Shape;59;p14"/>
          <p:cNvSpPr txBox="1">
            <a:spLocks noGrp="1"/>
          </p:cNvSpPr>
          <p:nvPr>
            <p:ph type="body" idx="1"/>
          </p:nvPr>
        </p:nvSpPr>
        <p:spPr>
          <a:xfrm>
            <a:off x="185350" y="1798300"/>
            <a:ext cx="2683200" cy="2540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7">
  <p:cSld name="AUTOLAYOUT_8">
    <p:bg>
      <p:bgPr>
        <a:solidFill>
          <a:srgbClr val="FFFFFF"/>
        </a:solidFill>
        <a:effectLst/>
      </p:bgPr>
    </p:bg>
    <p:spTree>
      <p:nvGrpSpPr>
        <p:cNvPr id="1" name="Shape 105"/>
        <p:cNvGrpSpPr/>
        <p:nvPr/>
      </p:nvGrpSpPr>
      <p:grpSpPr>
        <a:xfrm>
          <a:off x="0" y="0"/>
          <a:ext cx="0" cy="0"/>
          <a:chOff x="0" y="0"/>
          <a:chExt cx="0" cy="0"/>
        </a:xfrm>
      </p:grpSpPr>
      <p:sp>
        <p:nvSpPr>
          <p:cNvPr id="106" name="Google Shape;106;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9" name="Google Shape;10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0718135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93" name="Google Shape;293;p54"/>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94" name="Google Shape;294;p54"/>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95" name="Google Shape;295;p5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9580075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296"/>
        <p:cNvGrpSpPr/>
        <p:nvPr/>
      </p:nvGrpSpPr>
      <p:grpSpPr>
        <a:xfrm>
          <a:off x="0" y="0"/>
          <a:ext cx="0" cy="0"/>
          <a:chOff x="0" y="0"/>
          <a:chExt cx="0" cy="0"/>
        </a:xfrm>
      </p:grpSpPr>
      <p:sp>
        <p:nvSpPr>
          <p:cNvPr id="297" name="Google Shape;297;p5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98" name="Google Shape;298;p55"/>
          <p:cNvSpPr txBox="1">
            <a:spLocks noGrp="1"/>
          </p:cNvSpPr>
          <p:nvPr>
            <p:ph type="ctrTitle"/>
          </p:nvPr>
        </p:nvSpPr>
        <p:spPr>
          <a:xfrm>
            <a:off x="1866900" y="1981200"/>
            <a:ext cx="5362500" cy="1181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299" name="Google Shape;299;p5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722864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300"/>
        <p:cNvGrpSpPr/>
        <p:nvPr/>
      </p:nvGrpSpPr>
      <p:grpSpPr>
        <a:xfrm>
          <a:off x="0" y="0"/>
          <a:ext cx="0" cy="0"/>
          <a:chOff x="0" y="0"/>
          <a:chExt cx="0" cy="0"/>
        </a:xfrm>
      </p:grpSpPr>
      <p:sp>
        <p:nvSpPr>
          <p:cNvPr id="301" name="Google Shape;301;p5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302" name="Google Shape;302;p56"/>
          <p:cNvSpPr txBox="1">
            <a:spLocks noGrp="1"/>
          </p:cNvSpPr>
          <p:nvPr>
            <p:ph type="title"/>
          </p:nvPr>
        </p:nvSpPr>
        <p:spPr>
          <a:xfrm>
            <a:off x="836400" y="3032200"/>
            <a:ext cx="7490400" cy="15774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3" name="Google Shape;303;p5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251742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304"/>
        <p:cNvGrpSpPr/>
        <p:nvPr/>
      </p:nvGrpSpPr>
      <p:grpSpPr>
        <a:xfrm>
          <a:off x="0" y="0"/>
          <a:ext cx="0" cy="0"/>
          <a:chOff x="0" y="0"/>
          <a:chExt cx="0" cy="0"/>
        </a:xfrm>
      </p:grpSpPr>
      <p:sp>
        <p:nvSpPr>
          <p:cNvPr id="305" name="Google Shape;305;p5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306" name="Google Shape;306;p57"/>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307" name="Google Shape;307;p57"/>
          <p:cNvSpPr txBox="1">
            <a:spLocks noGrp="1"/>
          </p:cNvSpPr>
          <p:nvPr>
            <p:ph type="ctrTitle"/>
          </p:nvPr>
        </p:nvSpPr>
        <p:spPr>
          <a:xfrm>
            <a:off x="323300" y="772850"/>
            <a:ext cx="2704200" cy="3140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308" name="Google Shape;308;p5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4204159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ustom layout 8">
  <p:cSld name="Custom layout 8">
    <p:spTree>
      <p:nvGrpSpPr>
        <p:cNvPr id="1" name="Shape 309"/>
        <p:cNvGrpSpPr/>
        <p:nvPr/>
      </p:nvGrpSpPr>
      <p:grpSpPr>
        <a:xfrm>
          <a:off x="0" y="0"/>
          <a:ext cx="0" cy="0"/>
          <a:chOff x="0" y="0"/>
          <a:chExt cx="0" cy="0"/>
        </a:xfrm>
      </p:grpSpPr>
      <p:sp>
        <p:nvSpPr>
          <p:cNvPr id="310" name="Google Shape;310;p58"/>
          <p:cNvSpPr/>
          <p:nvPr/>
        </p:nvSpPr>
        <p:spPr>
          <a:xfrm>
            <a:off x="0" y="0"/>
            <a:ext cx="9144000" cy="5143500"/>
          </a:xfrm>
          <a:prstGeom prst="rect">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311" name="Google Shape;311;p58"/>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312" name="Google Shape;312;p58"/>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13" name="Google Shape;313;p5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17682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8">
  <p:cSld name="AUTOLAYOUT_9">
    <p:bg>
      <p:bgPr>
        <a:solidFill>
          <a:srgbClr val="FFFFFF"/>
        </a:solidFill>
        <a:effectLst/>
      </p:bgPr>
    </p:bg>
    <p:spTree>
      <p:nvGrpSpPr>
        <p:cNvPr id="1" name="Shape 110"/>
        <p:cNvGrpSpPr/>
        <p:nvPr/>
      </p:nvGrpSpPr>
      <p:grpSpPr>
        <a:xfrm>
          <a:off x="0" y="0"/>
          <a:ext cx="0" cy="0"/>
          <a:chOff x="0" y="0"/>
          <a:chExt cx="0" cy="0"/>
        </a:xfrm>
      </p:grpSpPr>
      <p:sp>
        <p:nvSpPr>
          <p:cNvPr id="111" name="Google Shape;111;p2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5" name="Google Shape;115;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18" name="Google Shape;118;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19" name="Google Shape;119;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0" name="Google Shape;120;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23" name="Google Shape;123;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6" name="Google Shape;126;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7" name="Google Shape;127;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0" name="Google Shape;130;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sp>
        <p:nvSpPr>
          <p:cNvPr id="132" name="Google Shape;132;p3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3" name="Google Shape;133;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4" name="Google Shape;134;p30"/>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5" name="Google Shape;135;p3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36" name="Google Shape;136;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37" name="Google Shape;137;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140" name="Google Shape;140;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32"/>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3" name="Google Shape;143;p32"/>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44" name="Google Shape;144;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title"/>
          </p:nvPr>
        </p:nvSpPr>
        <p:spPr>
          <a:xfrm>
            <a:off x="291875" y="406900"/>
            <a:ext cx="4813500" cy="1388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000"/>
              <a:buNone/>
              <a:defRPr sz="3000">
                <a:solidFill>
                  <a:schemeClr val="lt1"/>
                </a:solidFill>
              </a:defRPr>
            </a:lvl1pPr>
            <a:lvl2pPr lvl="1" algn="l" rtl="0">
              <a:lnSpc>
                <a:spcPct val="100000"/>
              </a:lnSpc>
              <a:spcBef>
                <a:spcPts val="0"/>
              </a:spcBef>
              <a:spcAft>
                <a:spcPts val="0"/>
              </a:spcAft>
              <a:buClr>
                <a:schemeClr val="dk1"/>
              </a:buClr>
              <a:buSzPts val="3000"/>
              <a:buNone/>
              <a:defRPr sz="3000">
                <a:solidFill>
                  <a:schemeClr val="lt1"/>
                </a:solidFill>
              </a:defRPr>
            </a:lvl2pPr>
            <a:lvl3pPr lvl="2" algn="l" rtl="0">
              <a:lnSpc>
                <a:spcPct val="100000"/>
              </a:lnSpc>
              <a:spcBef>
                <a:spcPts val="0"/>
              </a:spcBef>
              <a:spcAft>
                <a:spcPts val="0"/>
              </a:spcAft>
              <a:buClr>
                <a:schemeClr val="dk1"/>
              </a:buClr>
              <a:buSzPts val="3000"/>
              <a:buNone/>
              <a:defRPr sz="3000">
                <a:solidFill>
                  <a:schemeClr val="lt1"/>
                </a:solidFill>
              </a:defRPr>
            </a:lvl3pPr>
            <a:lvl4pPr lvl="3" algn="l" rtl="0">
              <a:lnSpc>
                <a:spcPct val="100000"/>
              </a:lnSpc>
              <a:spcBef>
                <a:spcPts val="0"/>
              </a:spcBef>
              <a:spcAft>
                <a:spcPts val="0"/>
              </a:spcAft>
              <a:buClr>
                <a:schemeClr val="dk1"/>
              </a:buClr>
              <a:buSzPts val="3000"/>
              <a:buNone/>
              <a:defRPr sz="3000">
                <a:solidFill>
                  <a:schemeClr val="lt1"/>
                </a:solidFill>
              </a:defRPr>
            </a:lvl4pPr>
            <a:lvl5pPr lvl="4" algn="l" rtl="0">
              <a:lnSpc>
                <a:spcPct val="100000"/>
              </a:lnSpc>
              <a:spcBef>
                <a:spcPts val="0"/>
              </a:spcBef>
              <a:spcAft>
                <a:spcPts val="0"/>
              </a:spcAft>
              <a:buClr>
                <a:schemeClr val="dk1"/>
              </a:buClr>
              <a:buSzPts val="3000"/>
              <a:buNone/>
              <a:defRPr sz="3000">
                <a:solidFill>
                  <a:schemeClr val="lt1"/>
                </a:solidFill>
              </a:defRPr>
            </a:lvl5pPr>
            <a:lvl6pPr lvl="5" algn="l" rtl="0">
              <a:lnSpc>
                <a:spcPct val="100000"/>
              </a:lnSpc>
              <a:spcBef>
                <a:spcPts val="0"/>
              </a:spcBef>
              <a:spcAft>
                <a:spcPts val="0"/>
              </a:spcAft>
              <a:buClr>
                <a:schemeClr val="dk1"/>
              </a:buClr>
              <a:buSzPts val="3000"/>
              <a:buNone/>
              <a:defRPr sz="3000">
                <a:solidFill>
                  <a:schemeClr val="lt1"/>
                </a:solidFill>
              </a:defRPr>
            </a:lvl6pPr>
            <a:lvl7pPr lvl="6" algn="l" rtl="0">
              <a:lnSpc>
                <a:spcPct val="100000"/>
              </a:lnSpc>
              <a:spcBef>
                <a:spcPts val="0"/>
              </a:spcBef>
              <a:spcAft>
                <a:spcPts val="0"/>
              </a:spcAft>
              <a:buClr>
                <a:schemeClr val="dk1"/>
              </a:buClr>
              <a:buSzPts val="3000"/>
              <a:buNone/>
              <a:defRPr sz="3000">
                <a:solidFill>
                  <a:schemeClr val="lt1"/>
                </a:solidFill>
              </a:defRPr>
            </a:lvl7pPr>
            <a:lvl8pPr lvl="7" algn="l" rtl="0">
              <a:lnSpc>
                <a:spcPct val="100000"/>
              </a:lnSpc>
              <a:spcBef>
                <a:spcPts val="0"/>
              </a:spcBef>
              <a:spcAft>
                <a:spcPts val="0"/>
              </a:spcAft>
              <a:buClr>
                <a:schemeClr val="dk1"/>
              </a:buClr>
              <a:buSzPts val="3000"/>
              <a:buNone/>
              <a:defRPr sz="3000">
                <a:solidFill>
                  <a:schemeClr val="lt1"/>
                </a:solidFill>
              </a:defRPr>
            </a:lvl8pPr>
            <a:lvl9pPr lvl="8" algn="l" rtl="0">
              <a:lnSpc>
                <a:spcPct val="100000"/>
              </a:lnSpc>
              <a:spcBef>
                <a:spcPts val="0"/>
              </a:spcBef>
              <a:spcAft>
                <a:spcPts val="0"/>
              </a:spcAft>
              <a:buClr>
                <a:schemeClr val="dk1"/>
              </a:buClr>
              <a:buSzPts val="3000"/>
              <a:buNone/>
              <a:defRPr sz="3000">
                <a:solidFill>
                  <a:schemeClr val="lt1"/>
                </a:solidFill>
              </a:defRPr>
            </a:lvl9pPr>
          </a:lstStyle>
          <a:p>
            <a:endParaRPr/>
          </a:p>
        </p:txBody>
      </p:sp>
      <p:sp>
        <p:nvSpPr>
          <p:cNvPr id="64" name="Google Shape;64;p15"/>
          <p:cNvSpPr txBox="1">
            <a:spLocks noGrp="1"/>
          </p:cNvSpPr>
          <p:nvPr>
            <p:ph type="body" idx="1"/>
          </p:nvPr>
        </p:nvSpPr>
        <p:spPr>
          <a:xfrm>
            <a:off x="291975" y="1854951"/>
            <a:ext cx="4813500" cy="25770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55" name="Google Shape;155;p35"/>
          <p:cNvGrpSpPr/>
          <p:nvPr/>
        </p:nvGrpSpPr>
        <p:grpSpPr>
          <a:xfrm>
            <a:off x="830392" y="1191256"/>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63" name="Google Shape;163;p36"/>
          <p:cNvGrpSpPr/>
          <p:nvPr/>
        </p:nvGrpSpPr>
        <p:grpSpPr>
          <a:xfrm>
            <a:off x="830392" y="1191256"/>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36"/>
          <p:cNvGrpSpPr/>
          <p:nvPr/>
        </p:nvGrpSpPr>
        <p:grpSpPr>
          <a:xfrm>
            <a:off x="5063108" y="1313285"/>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 name="Google Shape;176;p36"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6"/>
          <p:cNvGrpSpPr/>
          <p:nvPr/>
        </p:nvGrpSpPr>
        <p:grpSpPr>
          <a:xfrm>
            <a:off x="7666681" y="2077877"/>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2" y="1191256"/>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38"/>
          <p:cNvGrpSpPr/>
          <p:nvPr/>
        </p:nvGrpSpPr>
        <p:grpSpPr>
          <a:xfrm>
            <a:off x="830392" y="1191256"/>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9"/>
          <p:cNvGrpSpPr/>
          <p:nvPr/>
        </p:nvGrpSpPr>
        <p:grpSpPr>
          <a:xfrm>
            <a:off x="830392" y="1191256"/>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0"/>
          <p:cNvGrpSpPr/>
          <p:nvPr/>
        </p:nvGrpSpPr>
        <p:grpSpPr>
          <a:xfrm>
            <a:off x="830392" y="1191256"/>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42"/>
          <p:cNvGrpSpPr/>
          <p:nvPr/>
        </p:nvGrpSpPr>
        <p:grpSpPr>
          <a:xfrm>
            <a:off x="830392" y="1191256"/>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44"/>
          <p:cNvGrpSpPr/>
          <p:nvPr/>
        </p:nvGrpSpPr>
        <p:grpSpPr>
          <a:xfrm>
            <a:off x="830392" y="1191256"/>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6">
  <p:cSld name="AUTOLAYOUT_7">
    <p:bg>
      <p:bgPr>
        <a:solidFill>
          <a:srgbClr val="FFFFFF"/>
        </a:solidFill>
        <a:effectLst/>
      </p:bgPr>
    </p:bg>
    <p:spTree>
      <p:nvGrpSpPr>
        <p:cNvPr id="1" name="Shape 66"/>
        <p:cNvGrpSpPr/>
        <p:nvPr/>
      </p:nvGrpSpPr>
      <p:grpSpPr>
        <a:xfrm>
          <a:off x="0" y="0"/>
          <a:ext cx="0" cy="0"/>
          <a:chOff x="0" y="0"/>
          <a:chExt cx="0" cy="0"/>
        </a:xfrm>
      </p:grpSpPr>
      <p:sp>
        <p:nvSpPr>
          <p:cNvPr id="67" name="Google Shape;67;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5"/>
          <p:cNvGrpSpPr/>
          <p:nvPr/>
        </p:nvGrpSpPr>
        <p:grpSpPr>
          <a:xfrm>
            <a:off x="830392" y="1191256"/>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6"/>
          <p:cNvGrpSpPr/>
          <p:nvPr/>
        </p:nvGrpSpPr>
        <p:grpSpPr>
          <a:xfrm>
            <a:off x="830392" y="1191256"/>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2"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AUTOLAYOUT_4">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a:solidFill>
                <a:schemeClr val="tx1"/>
              </a:solidFill>
            </a:endParaRPr>
          </a:p>
        </p:txBody>
      </p:sp>
    </p:spTree>
    <p:extLst>
      <p:ext uri="{BB962C8B-B14F-4D97-AF65-F5344CB8AC3E}">
        <p14:creationId xmlns:p14="http://schemas.microsoft.com/office/powerpoint/2010/main" val="1657454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grpSp>
        <p:nvGrpSpPr>
          <p:cNvPr id="71" name="Google Shape;71;p17"/>
          <p:cNvGrpSpPr/>
          <p:nvPr/>
        </p:nvGrpSpPr>
        <p:grpSpPr>
          <a:xfrm>
            <a:off x="4350277" y="2855378"/>
            <a:ext cx="443589" cy="105632"/>
            <a:chOff x="4137525" y="2915950"/>
            <a:chExt cx="869100" cy="207000"/>
          </a:xfrm>
        </p:grpSpPr>
        <p:sp>
          <p:nvSpPr>
            <p:cNvPr id="72" name="Google Shape;72;p17"/>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7"/>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7"/>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17"/>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6" name="Google Shape;76;p17"/>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55" name="Google Shape;155;p35"/>
          <p:cNvGrpSpPr/>
          <p:nvPr/>
        </p:nvGrpSpPr>
        <p:grpSpPr>
          <a:xfrm>
            <a:off x="830392" y="1191256"/>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54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63" name="Google Shape;163;p36"/>
          <p:cNvGrpSpPr/>
          <p:nvPr/>
        </p:nvGrpSpPr>
        <p:grpSpPr>
          <a:xfrm>
            <a:off x="830392" y="1191256"/>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36"/>
          <p:cNvGrpSpPr/>
          <p:nvPr/>
        </p:nvGrpSpPr>
        <p:grpSpPr>
          <a:xfrm>
            <a:off x="5063108" y="1313285"/>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 name="Google Shape;176;p36"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6"/>
          <p:cNvGrpSpPr/>
          <p:nvPr/>
        </p:nvGrpSpPr>
        <p:grpSpPr>
          <a:xfrm>
            <a:off x="7666681" y="2077877"/>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63231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2" y="1191256"/>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906459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38"/>
          <p:cNvGrpSpPr/>
          <p:nvPr/>
        </p:nvGrpSpPr>
        <p:grpSpPr>
          <a:xfrm>
            <a:off x="830392" y="1191256"/>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03418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9"/>
          <p:cNvGrpSpPr/>
          <p:nvPr/>
        </p:nvGrpSpPr>
        <p:grpSpPr>
          <a:xfrm>
            <a:off x="830392" y="1191256"/>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834650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0"/>
          <p:cNvGrpSpPr/>
          <p:nvPr/>
        </p:nvGrpSpPr>
        <p:grpSpPr>
          <a:xfrm>
            <a:off x="830392" y="1191256"/>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47517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4529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42"/>
          <p:cNvGrpSpPr/>
          <p:nvPr/>
        </p:nvGrpSpPr>
        <p:grpSpPr>
          <a:xfrm>
            <a:off x="830392" y="1191256"/>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28122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226"/>
        <p:cNvGrpSpPr/>
        <p:nvPr/>
      </p:nvGrpSpPr>
      <p:grpSpPr>
        <a:xfrm>
          <a:off x="0" y="0"/>
          <a:ext cx="0" cy="0"/>
          <a:chOff x="0" y="0"/>
          <a:chExt cx="0" cy="0"/>
        </a:xfrm>
      </p:grpSpPr>
      <p:grpSp>
        <p:nvGrpSpPr>
          <p:cNvPr id="227" name="Google Shape;227;p43"/>
          <p:cNvGrpSpPr/>
          <p:nvPr/>
        </p:nvGrpSpPr>
        <p:grpSpPr>
          <a:xfrm>
            <a:off x="830392" y="4169130"/>
            <a:ext cx="745763" cy="45826"/>
            <a:chOff x="4580561" y="2589004"/>
            <a:chExt cx="1064464" cy="25200"/>
          </a:xfrm>
        </p:grpSpPr>
        <p:sp>
          <p:nvSpPr>
            <p:cNvPr id="228" name="Google Shape;228;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4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31" name="Google Shape;23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96795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44"/>
          <p:cNvGrpSpPr/>
          <p:nvPr/>
        </p:nvGrpSpPr>
        <p:grpSpPr>
          <a:xfrm>
            <a:off x="830392" y="1191256"/>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6092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0" name="Google Shape;8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1" name="Google Shape;81;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5"/>
          <p:cNvGrpSpPr/>
          <p:nvPr/>
        </p:nvGrpSpPr>
        <p:grpSpPr>
          <a:xfrm>
            <a:off x="830392" y="1191256"/>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78384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6"/>
          <p:cNvGrpSpPr/>
          <p:nvPr/>
        </p:nvGrpSpPr>
        <p:grpSpPr>
          <a:xfrm>
            <a:off x="830392" y="1191256"/>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712862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85902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2"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65785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09960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93758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7097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708693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258169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4"/>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95" name="Google Shape;295;p5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0958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37474F"/>
        </a:solidFill>
        <a:effectLst/>
      </p:bgPr>
    </p:bg>
    <p:spTree>
      <p:nvGrpSpPr>
        <p:cNvPr id="1" name="Shape 82"/>
        <p:cNvGrpSpPr/>
        <p:nvPr/>
      </p:nvGrpSpPr>
      <p:grpSpPr>
        <a:xfrm>
          <a:off x="0" y="0"/>
          <a:ext cx="0" cy="0"/>
          <a:chOff x="0" y="0"/>
          <a:chExt cx="0" cy="0"/>
        </a:xfrm>
      </p:grpSpPr>
      <p:sp>
        <p:nvSpPr>
          <p:cNvPr id="83" name="Google Shape;83;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p:nvPr/>
        </p:nvSpPr>
        <p:spPr>
          <a:xfrm>
            <a:off x="0" y="0"/>
            <a:ext cx="4568400" cy="5143500"/>
          </a:xfrm>
          <a:prstGeom prst="rect">
            <a:avLst/>
          </a:prstGeom>
          <a:solidFill>
            <a:srgbClr val="FFFFFF">
              <a:alpha val="11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9"/>
          <p:cNvSpPr/>
          <p:nvPr/>
        </p:nvSpPr>
        <p:spPr>
          <a:xfrm>
            <a:off x="6795047" y="584570"/>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9"/>
          <p:cNvSpPr/>
          <p:nvPr/>
        </p:nvSpPr>
        <p:spPr>
          <a:xfrm>
            <a:off x="6795047" y="4415195"/>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19"/>
          <p:cNvCxnSpPr/>
          <p:nvPr/>
        </p:nvCxnSpPr>
        <p:spPr>
          <a:xfrm>
            <a:off x="4895600" y="656926"/>
            <a:ext cx="3942600" cy="0"/>
          </a:xfrm>
          <a:prstGeom prst="straightConnector1">
            <a:avLst/>
          </a:prstGeom>
          <a:noFill/>
          <a:ln w="9525" cap="flat" cmpd="sng">
            <a:solidFill>
              <a:srgbClr val="FFFFFF"/>
            </a:solidFill>
            <a:prstDash val="solid"/>
            <a:round/>
            <a:headEnd type="none" w="sm" len="sm"/>
            <a:tailEnd type="none" w="sm" len="sm"/>
          </a:ln>
        </p:spPr>
      </p:cxnSp>
      <p:cxnSp>
        <p:nvCxnSpPr>
          <p:cNvPr id="88" name="Google Shape;88;p19"/>
          <p:cNvCxnSpPr/>
          <p:nvPr/>
        </p:nvCxnSpPr>
        <p:spPr>
          <a:xfrm>
            <a:off x="4895600" y="4487700"/>
            <a:ext cx="3942600" cy="0"/>
          </a:xfrm>
          <a:prstGeom prst="straightConnector1">
            <a:avLst/>
          </a:prstGeom>
          <a:noFill/>
          <a:ln w="9525" cap="flat" cmpd="sng">
            <a:solidFill>
              <a:srgbClr val="FFFFFF"/>
            </a:solidFill>
            <a:prstDash val="solid"/>
            <a:round/>
            <a:headEnd type="none" w="sm" len="sm"/>
            <a:tailEnd type="none" w="sm" len="sm"/>
          </a:ln>
        </p:spPr>
      </p:cxnSp>
      <p:sp>
        <p:nvSpPr>
          <p:cNvPr id="89" name="Google Shape;89;p19"/>
          <p:cNvSpPr txBox="1">
            <a:spLocks noGrp="1"/>
          </p:cNvSpPr>
          <p:nvPr>
            <p:ph type="title"/>
          </p:nvPr>
        </p:nvSpPr>
        <p:spPr>
          <a:xfrm>
            <a:off x="312850" y="1069200"/>
            <a:ext cx="3942600" cy="300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None/>
              <a:defRPr sz="30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0" name="Google Shape;90;p19"/>
          <p:cNvSpPr txBox="1">
            <a:spLocks noGrp="1"/>
          </p:cNvSpPr>
          <p:nvPr>
            <p:ph type="body" idx="1"/>
          </p:nvPr>
        </p:nvSpPr>
        <p:spPr>
          <a:xfrm>
            <a:off x="4891175" y="1069200"/>
            <a:ext cx="3942600" cy="3005100"/>
          </a:xfrm>
          <a:prstGeom prst="rect">
            <a:avLst/>
          </a:prstGeom>
          <a:noFill/>
          <a:ln>
            <a:noFill/>
          </a:ln>
        </p:spPr>
        <p:txBody>
          <a:bodyPr spcFirstLastPara="1" wrap="square" lIns="91425" tIns="91425" rIns="91425" bIns="91425" anchor="ctr"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296"/>
        <p:cNvGrpSpPr/>
        <p:nvPr/>
      </p:nvGrpSpPr>
      <p:grpSpPr>
        <a:xfrm>
          <a:off x="0" y="0"/>
          <a:ext cx="0" cy="0"/>
          <a:chOff x="0" y="0"/>
          <a:chExt cx="0" cy="0"/>
        </a:xfrm>
      </p:grpSpPr>
      <p:sp>
        <p:nvSpPr>
          <p:cNvPr id="297" name="Google Shape;297;p5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5"/>
          <p:cNvSpPr txBox="1">
            <a:spLocks noGrp="1"/>
          </p:cNvSpPr>
          <p:nvPr>
            <p:ph type="ctrTitle"/>
          </p:nvPr>
        </p:nvSpPr>
        <p:spPr>
          <a:xfrm>
            <a:off x="1866900" y="1981200"/>
            <a:ext cx="5362500" cy="1181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299" name="Google Shape;299;p5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39035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300"/>
        <p:cNvGrpSpPr/>
        <p:nvPr/>
      </p:nvGrpSpPr>
      <p:grpSpPr>
        <a:xfrm>
          <a:off x="0" y="0"/>
          <a:ext cx="0" cy="0"/>
          <a:chOff x="0" y="0"/>
          <a:chExt cx="0" cy="0"/>
        </a:xfrm>
      </p:grpSpPr>
      <p:sp>
        <p:nvSpPr>
          <p:cNvPr id="301" name="Google Shape;301;p5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6"/>
          <p:cNvSpPr txBox="1">
            <a:spLocks noGrp="1"/>
          </p:cNvSpPr>
          <p:nvPr>
            <p:ph type="title"/>
          </p:nvPr>
        </p:nvSpPr>
        <p:spPr>
          <a:xfrm>
            <a:off x="836400" y="3032200"/>
            <a:ext cx="7490400" cy="15774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3" name="Google Shape;303;p5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466799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a:solidFill>
                <a:schemeClr val="tx1"/>
              </a:solidFill>
            </a:endParaRPr>
          </a:p>
        </p:txBody>
      </p:sp>
    </p:spTree>
    <p:extLst>
      <p:ext uri="{BB962C8B-B14F-4D97-AF65-F5344CB8AC3E}">
        <p14:creationId xmlns:p14="http://schemas.microsoft.com/office/powerpoint/2010/main" val="318358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55" name="Google Shape;155;p35"/>
          <p:cNvGrpSpPr/>
          <p:nvPr/>
        </p:nvGrpSpPr>
        <p:grpSpPr>
          <a:xfrm>
            <a:off x="830393" y="1191257"/>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5953463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63" name="Google Shape;163;p36"/>
          <p:cNvGrpSpPr/>
          <p:nvPr/>
        </p:nvGrpSpPr>
        <p:grpSpPr>
          <a:xfrm>
            <a:off x="830393" y="1191257"/>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167" name="Google Shape;167;p36"/>
          <p:cNvGrpSpPr/>
          <p:nvPr/>
        </p:nvGrpSpPr>
        <p:grpSpPr>
          <a:xfrm>
            <a:off x="5063109" y="1313286"/>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pic>
        <p:nvPicPr>
          <p:cNvPr id="176" name="Google Shape;176;p36" descr="Component Detail"/>
          <p:cNvPicPr preferRelativeResize="0"/>
          <p:nvPr/>
        </p:nvPicPr>
        <p:blipFill rotWithShape="1">
          <a:blip r:embed="rId2">
            <a:alphaModFix/>
          </a:blip>
          <a:srcRect b="25076"/>
          <a:stretch/>
        </p:blipFill>
        <p:spPr>
          <a:xfrm>
            <a:off x="5161726" y="1399792"/>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178" name="Google Shape;178;p36"/>
          <p:cNvGrpSpPr/>
          <p:nvPr/>
        </p:nvGrpSpPr>
        <p:grpSpPr>
          <a:xfrm>
            <a:off x="7666682" y="2077878"/>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Tree>
    <p:extLst>
      <p:ext uri="{BB962C8B-B14F-4D97-AF65-F5344CB8AC3E}">
        <p14:creationId xmlns:p14="http://schemas.microsoft.com/office/powerpoint/2010/main" val="36812759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3" y="1191257"/>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148349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01" name="Google Shape;201;p39"/>
          <p:cNvGrpSpPr/>
          <p:nvPr/>
        </p:nvGrpSpPr>
        <p:grpSpPr>
          <a:xfrm>
            <a:off x="830393" y="1191257"/>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587153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10" name="Google Shape;210;p40"/>
          <p:cNvGrpSpPr/>
          <p:nvPr/>
        </p:nvGrpSpPr>
        <p:grpSpPr>
          <a:xfrm>
            <a:off x="830393" y="1191257"/>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5186486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8433141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20" name="Google Shape;220;p42"/>
          <p:cNvGrpSpPr/>
          <p:nvPr/>
        </p:nvGrpSpPr>
        <p:grpSpPr>
          <a:xfrm>
            <a:off x="830393" y="1191257"/>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17747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a:stretch/>
        </p:blipFill>
        <p:spPr>
          <a:xfrm>
            <a:off x="-1" y="-3"/>
            <a:ext cx="9144006" cy="5143500"/>
          </a:xfrm>
          <a:prstGeom prst="rect">
            <a:avLst/>
          </a:prstGeom>
          <a:noFill/>
          <a:ln>
            <a:noFill/>
          </a:ln>
        </p:spPr>
      </p:pic>
      <p:sp>
        <p:nvSpPr>
          <p:cNvPr id="94" name="Google Shape;94;p20"/>
          <p:cNvSpPr txBox="1">
            <a:spLocks noGrp="1"/>
          </p:cNvSpPr>
          <p:nvPr>
            <p:ph type="title"/>
          </p:nvPr>
        </p:nvSpPr>
        <p:spPr>
          <a:xfrm>
            <a:off x="3868225" y="406900"/>
            <a:ext cx="4482600" cy="1537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5" name="Google Shape;95;p20"/>
          <p:cNvSpPr txBox="1">
            <a:spLocks noGrp="1"/>
          </p:cNvSpPr>
          <p:nvPr>
            <p:ph type="body" idx="1"/>
          </p:nvPr>
        </p:nvSpPr>
        <p:spPr>
          <a:xfrm>
            <a:off x="3868318" y="2053723"/>
            <a:ext cx="4482600" cy="2378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96" name="Google Shape;9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34" name="Google Shape;234;p44"/>
          <p:cNvGrpSpPr/>
          <p:nvPr/>
        </p:nvGrpSpPr>
        <p:grpSpPr>
          <a:xfrm>
            <a:off x="830393" y="1191257"/>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6007647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49"/>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44" name="Google Shape;244;p45"/>
          <p:cNvGrpSpPr/>
          <p:nvPr/>
        </p:nvGrpSpPr>
        <p:grpSpPr>
          <a:xfrm>
            <a:off x="830393" y="1191257"/>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699537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54" name="Google Shape;254;p46"/>
          <p:cNvGrpSpPr/>
          <p:nvPr/>
        </p:nvGrpSpPr>
        <p:grpSpPr>
          <a:xfrm>
            <a:off x="830393" y="1191257"/>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1401726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189" lvl="0" indent="-228594"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948612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3"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Clr>
                <a:schemeClr val="lt1"/>
              </a:buClr>
              <a:buSzPts val="1300"/>
              <a:buChar char="●"/>
              <a:defRPr>
                <a:solidFill>
                  <a:schemeClr val="lt1"/>
                </a:solidFill>
              </a:defRPr>
            </a:lvl1pPr>
            <a:lvl2pPr marL="914378" lvl="1" indent="-298442" rtl="0">
              <a:spcBef>
                <a:spcPts val="1600"/>
              </a:spcBef>
              <a:spcAft>
                <a:spcPts val="0"/>
              </a:spcAft>
              <a:buClr>
                <a:schemeClr val="lt1"/>
              </a:buClr>
              <a:buSzPts val="1100"/>
              <a:buChar char="○"/>
              <a:defRPr>
                <a:solidFill>
                  <a:schemeClr val="lt1"/>
                </a:solidFill>
              </a:defRPr>
            </a:lvl2pPr>
            <a:lvl3pPr marL="1371566" lvl="2" indent="-298442" rtl="0">
              <a:spcBef>
                <a:spcPts val="1600"/>
              </a:spcBef>
              <a:spcAft>
                <a:spcPts val="0"/>
              </a:spcAft>
              <a:buClr>
                <a:schemeClr val="lt1"/>
              </a:buClr>
              <a:buSzPts val="1100"/>
              <a:buChar char="■"/>
              <a:defRPr>
                <a:solidFill>
                  <a:schemeClr val="lt1"/>
                </a:solidFill>
              </a:defRPr>
            </a:lvl3pPr>
            <a:lvl4pPr marL="1828754" lvl="3" indent="-298442" rtl="0">
              <a:spcBef>
                <a:spcPts val="1600"/>
              </a:spcBef>
              <a:spcAft>
                <a:spcPts val="0"/>
              </a:spcAft>
              <a:buClr>
                <a:schemeClr val="lt1"/>
              </a:buClr>
              <a:buSzPts val="1100"/>
              <a:buChar char="●"/>
              <a:defRPr>
                <a:solidFill>
                  <a:schemeClr val="lt1"/>
                </a:solidFill>
              </a:defRPr>
            </a:lvl4pPr>
            <a:lvl5pPr marL="2285943" lvl="4" indent="-298442" rtl="0">
              <a:spcBef>
                <a:spcPts val="1600"/>
              </a:spcBef>
              <a:spcAft>
                <a:spcPts val="0"/>
              </a:spcAft>
              <a:buClr>
                <a:schemeClr val="lt1"/>
              </a:buClr>
              <a:buSzPts val="1100"/>
              <a:buChar char="○"/>
              <a:defRPr>
                <a:solidFill>
                  <a:schemeClr val="lt1"/>
                </a:solidFill>
              </a:defRPr>
            </a:lvl5pPr>
            <a:lvl6pPr marL="2743132" lvl="5" indent="-298442" rtl="0">
              <a:spcBef>
                <a:spcPts val="1600"/>
              </a:spcBef>
              <a:spcAft>
                <a:spcPts val="0"/>
              </a:spcAft>
              <a:buClr>
                <a:schemeClr val="lt1"/>
              </a:buClr>
              <a:buSzPts val="1100"/>
              <a:buChar char="■"/>
              <a:defRPr>
                <a:solidFill>
                  <a:schemeClr val="lt1"/>
                </a:solidFill>
              </a:defRPr>
            </a:lvl6pPr>
            <a:lvl7pPr marL="3200320" lvl="6" indent="-298442" rtl="0">
              <a:spcBef>
                <a:spcPts val="1600"/>
              </a:spcBef>
              <a:spcAft>
                <a:spcPts val="0"/>
              </a:spcAft>
              <a:buClr>
                <a:schemeClr val="lt1"/>
              </a:buClr>
              <a:buSzPts val="1100"/>
              <a:buChar char="●"/>
              <a:defRPr>
                <a:solidFill>
                  <a:schemeClr val="lt1"/>
                </a:solidFill>
              </a:defRPr>
            </a:lvl7pPr>
            <a:lvl8pPr marL="3657509" lvl="7" indent="-298442" rtl="0">
              <a:spcBef>
                <a:spcPts val="1600"/>
              </a:spcBef>
              <a:spcAft>
                <a:spcPts val="0"/>
              </a:spcAft>
              <a:buClr>
                <a:schemeClr val="lt1"/>
              </a:buClr>
              <a:buSzPts val="1100"/>
              <a:buChar char="○"/>
              <a:defRPr>
                <a:solidFill>
                  <a:schemeClr val="lt1"/>
                </a:solidFill>
              </a:defRPr>
            </a:lvl8pPr>
            <a:lvl9pPr marL="4114697" lvl="8" indent="-298442"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9536330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46357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986893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4904553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33074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98857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97"/>
        <p:cNvGrpSpPr/>
        <p:nvPr/>
      </p:nvGrpSpPr>
      <p:grpSpPr>
        <a:xfrm>
          <a:off x="0" y="0"/>
          <a:ext cx="0" cy="0"/>
          <a:chOff x="0" y="0"/>
          <a:chExt cx="0" cy="0"/>
        </a:xfrm>
      </p:grpSpPr>
      <p:sp>
        <p:nvSpPr>
          <p:cNvPr id="98" name="Google Shape;98;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1"/>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1"/>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1" name="Google Shape;10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dirty="0">
              <a:solidFill>
                <a:schemeClr val="tx1"/>
              </a:solidFill>
            </a:endParaRPr>
          </a:p>
        </p:txBody>
      </p:sp>
    </p:spTree>
    <p:extLst>
      <p:ext uri="{BB962C8B-B14F-4D97-AF65-F5344CB8AC3E}">
        <p14:creationId xmlns:p14="http://schemas.microsoft.com/office/powerpoint/2010/main" val="3267139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93" name="Google Shape;293;p54"/>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94" name="Google Shape;294;p54"/>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95" name="Google Shape;295;p5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218779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55" name="Google Shape;155;p35"/>
          <p:cNvGrpSpPr/>
          <p:nvPr/>
        </p:nvGrpSpPr>
        <p:grpSpPr>
          <a:xfrm>
            <a:off x="830393" y="1191257"/>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29976682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63" name="Google Shape;163;p36"/>
          <p:cNvGrpSpPr/>
          <p:nvPr/>
        </p:nvGrpSpPr>
        <p:grpSpPr>
          <a:xfrm>
            <a:off x="830393" y="1191257"/>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167" name="Google Shape;167;p36"/>
          <p:cNvGrpSpPr/>
          <p:nvPr/>
        </p:nvGrpSpPr>
        <p:grpSpPr>
          <a:xfrm>
            <a:off x="5063109" y="1313286"/>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pic>
        <p:nvPicPr>
          <p:cNvPr id="176" name="Google Shape;176;p36" descr="Component Detail"/>
          <p:cNvPicPr preferRelativeResize="0"/>
          <p:nvPr/>
        </p:nvPicPr>
        <p:blipFill rotWithShape="1">
          <a:blip r:embed="rId2">
            <a:alphaModFix/>
          </a:blip>
          <a:srcRect b="25076"/>
          <a:stretch/>
        </p:blipFill>
        <p:spPr>
          <a:xfrm>
            <a:off x="5161726" y="1399792"/>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178" name="Google Shape;178;p36"/>
          <p:cNvGrpSpPr/>
          <p:nvPr/>
        </p:nvGrpSpPr>
        <p:grpSpPr>
          <a:xfrm>
            <a:off x="7666682" y="2077878"/>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Tree>
    <p:extLst>
      <p:ext uri="{BB962C8B-B14F-4D97-AF65-F5344CB8AC3E}">
        <p14:creationId xmlns:p14="http://schemas.microsoft.com/office/powerpoint/2010/main" val="36780871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3" y="1191257"/>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890651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193" name="Google Shape;193;p38"/>
          <p:cNvGrpSpPr/>
          <p:nvPr/>
        </p:nvGrpSpPr>
        <p:grpSpPr>
          <a:xfrm>
            <a:off x="830393" y="1191257"/>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43970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01" name="Google Shape;201;p39"/>
          <p:cNvGrpSpPr/>
          <p:nvPr/>
        </p:nvGrpSpPr>
        <p:grpSpPr>
          <a:xfrm>
            <a:off x="830393" y="1191257"/>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3836550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10" name="Google Shape;210;p40"/>
          <p:cNvGrpSpPr/>
          <p:nvPr/>
        </p:nvGrpSpPr>
        <p:grpSpPr>
          <a:xfrm>
            <a:off x="830393" y="1191257"/>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8277819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839004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20" name="Google Shape;220;p42"/>
          <p:cNvGrpSpPr/>
          <p:nvPr/>
        </p:nvGrpSpPr>
        <p:grpSpPr>
          <a:xfrm>
            <a:off x="830393" y="1191257"/>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59559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102"/>
        <p:cNvGrpSpPr/>
        <p:nvPr/>
      </p:nvGrpSpPr>
      <p:grpSpPr>
        <a:xfrm>
          <a:off x="0" y="0"/>
          <a:ext cx="0" cy="0"/>
          <a:chOff x="0" y="0"/>
          <a:chExt cx="0" cy="0"/>
        </a:xfrm>
      </p:grpSpPr>
      <p:sp>
        <p:nvSpPr>
          <p:cNvPr id="103" name="Google Shape;103;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226"/>
        <p:cNvGrpSpPr/>
        <p:nvPr/>
      </p:nvGrpSpPr>
      <p:grpSpPr>
        <a:xfrm>
          <a:off x="0" y="0"/>
          <a:ext cx="0" cy="0"/>
          <a:chOff x="0" y="0"/>
          <a:chExt cx="0" cy="0"/>
        </a:xfrm>
      </p:grpSpPr>
      <p:grpSp>
        <p:nvGrpSpPr>
          <p:cNvPr id="227" name="Google Shape;227;p43"/>
          <p:cNvGrpSpPr/>
          <p:nvPr/>
        </p:nvGrpSpPr>
        <p:grpSpPr>
          <a:xfrm>
            <a:off x="830393" y="4169130"/>
            <a:ext cx="745763" cy="45826"/>
            <a:chOff x="4580561" y="2589004"/>
            <a:chExt cx="1064464" cy="25200"/>
          </a:xfrm>
        </p:grpSpPr>
        <p:sp>
          <p:nvSpPr>
            <p:cNvPr id="228" name="Google Shape;228;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29" name="Google Shape;229;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30" name="Google Shape;230;p4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31" name="Google Shape;23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856332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34" name="Google Shape;234;p44"/>
          <p:cNvGrpSpPr/>
          <p:nvPr/>
        </p:nvGrpSpPr>
        <p:grpSpPr>
          <a:xfrm>
            <a:off x="830393" y="1191257"/>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6920162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49"/>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44" name="Google Shape;244;p45"/>
          <p:cNvGrpSpPr/>
          <p:nvPr/>
        </p:nvGrpSpPr>
        <p:grpSpPr>
          <a:xfrm>
            <a:off x="830393" y="1191257"/>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481622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nvGrpSpPr>
          <p:cNvPr id="254" name="Google Shape;254;p46"/>
          <p:cNvGrpSpPr/>
          <p:nvPr/>
        </p:nvGrpSpPr>
        <p:grpSpPr>
          <a:xfrm>
            <a:off x="830393" y="1191257"/>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2258955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189" lvl="0" indent="-228594"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2531945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3"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189" lvl="0" indent="-311142" rtl="0">
              <a:spcBef>
                <a:spcPts val="0"/>
              </a:spcBef>
              <a:spcAft>
                <a:spcPts val="0"/>
              </a:spcAft>
              <a:buClr>
                <a:schemeClr val="lt1"/>
              </a:buClr>
              <a:buSzPts val="1300"/>
              <a:buChar char="●"/>
              <a:defRPr>
                <a:solidFill>
                  <a:schemeClr val="lt1"/>
                </a:solidFill>
              </a:defRPr>
            </a:lvl1pPr>
            <a:lvl2pPr marL="914378" lvl="1" indent="-298442" rtl="0">
              <a:spcBef>
                <a:spcPts val="1600"/>
              </a:spcBef>
              <a:spcAft>
                <a:spcPts val="0"/>
              </a:spcAft>
              <a:buClr>
                <a:schemeClr val="lt1"/>
              </a:buClr>
              <a:buSzPts val="1100"/>
              <a:buChar char="○"/>
              <a:defRPr>
                <a:solidFill>
                  <a:schemeClr val="lt1"/>
                </a:solidFill>
              </a:defRPr>
            </a:lvl2pPr>
            <a:lvl3pPr marL="1371566" lvl="2" indent="-298442" rtl="0">
              <a:spcBef>
                <a:spcPts val="1600"/>
              </a:spcBef>
              <a:spcAft>
                <a:spcPts val="0"/>
              </a:spcAft>
              <a:buClr>
                <a:schemeClr val="lt1"/>
              </a:buClr>
              <a:buSzPts val="1100"/>
              <a:buChar char="■"/>
              <a:defRPr>
                <a:solidFill>
                  <a:schemeClr val="lt1"/>
                </a:solidFill>
              </a:defRPr>
            </a:lvl3pPr>
            <a:lvl4pPr marL="1828754" lvl="3" indent="-298442" rtl="0">
              <a:spcBef>
                <a:spcPts val="1600"/>
              </a:spcBef>
              <a:spcAft>
                <a:spcPts val="0"/>
              </a:spcAft>
              <a:buClr>
                <a:schemeClr val="lt1"/>
              </a:buClr>
              <a:buSzPts val="1100"/>
              <a:buChar char="●"/>
              <a:defRPr>
                <a:solidFill>
                  <a:schemeClr val="lt1"/>
                </a:solidFill>
              </a:defRPr>
            </a:lvl4pPr>
            <a:lvl5pPr marL="2285943" lvl="4" indent="-298442" rtl="0">
              <a:spcBef>
                <a:spcPts val="1600"/>
              </a:spcBef>
              <a:spcAft>
                <a:spcPts val="0"/>
              </a:spcAft>
              <a:buClr>
                <a:schemeClr val="lt1"/>
              </a:buClr>
              <a:buSzPts val="1100"/>
              <a:buChar char="○"/>
              <a:defRPr>
                <a:solidFill>
                  <a:schemeClr val="lt1"/>
                </a:solidFill>
              </a:defRPr>
            </a:lvl5pPr>
            <a:lvl6pPr marL="2743132" lvl="5" indent="-298442" rtl="0">
              <a:spcBef>
                <a:spcPts val="1600"/>
              </a:spcBef>
              <a:spcAft>
                <a:spcPts val="0"/>
              </a:spcAft>
              <a:buClr>
                <a:schemeClr val="lt1"/>
              </a:buClr>
              <a:buSzPts val="1100"/>
              <a:buChar char="■"/>
              <a:defRPr>
                <a:solidFill>
                  <a:schemeClr val="lt1"/>
                </a:solidFill>
              </a:defRPr>
            </a:lvl6pPr>
            <a:lvl7pPr marL="3200320" lvl="6" indent="-298442" rtl="0">
              <a:spcBef>
                <a:spcPts val="1600"/>
              </a:spcBef>
              <a:spcAft>
                <a:spcPts val="0"/>
              </a:spcAft>
              <a:buClr>
                <a:schemeClr val="lt1"/>
              </a:buClr>
              <a:buSzPts val="1100"/>
              <a:buChar char="●"/>
              <a:defRPr>
                <a:solidFill>
                  <a:schemeClr val="lt1"/>
                </a:solidFill>
              </a:defRPr>
            </a:lvl7pPr>
            <a:lvl8pPr marL="3657509" lvl="7" indent="-298442" rtl="0">
              <a:spcBef>
                <a:spcPts val="1600"/>
              </a:spcBef>
              <a:spcAft>
                <a:spcPts val="0"/>
              </a:spcAft>
              <a:buClr>
                <a:schemeClr val="lt1"/>
              </a:buClr>
              <a:buSzPts val="1100"/>
              <a:buChar char="○"/>
              <a:defRPr>
                <a:solidFill>
                  <a:schemeClr val="lt1"/>
                </a:solidFill>
              </a:defRPr>
            </a:lvl8pPr>
            <a:lvl9pPr marL="4114697" lvl="8" indent="-298442"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8834696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938206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461918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5415187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197271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53" name="Google Shape;53;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70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08573301"/>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788020993"/>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764243369"/>
      </p:ext>
    </p:extLst>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0.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0.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0.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0.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80.xml"/><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7.xml"/></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hyperlink" Target="http://github.com/tanishajain8/AIAcademyCapstoneBatchB3" TargetMode="Externa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4"/>
          <p:cNvPicPr preferRelativeResize="0"/>
          <p:nvPr/>
        </p:nvPicPr>
        <p:blipFill rotWithShape="1">
          <a:blip r:embed="rId3">
            <a:alphaModFix/>
          </a:blip>
          <a:srcRect t="8752" b="8752"/>
          <a:stretch/>
        </p:blipFill>
        <p:spPr>
          <a:xfrm>
            <a:off x="3047650" y="0"/>
            <a:ext cx="6096349" cy="5143500"/>
          </a:xfrm>
          <a:prstGeom prst="rect">
            <a:avLst/>
          </a:prstGeom>
          <a:noFill/>
          <a:ln>
            <a:noFill/>
          </a:ln>
        </p:spPr>
      </p:pic>
      <p:sp>
        <p:nvSpPr>
          <p:cNvPr id="296" name="Google Shape;296;p54"/>
          <p:cNvSpPr txBox="1">
            <a:spLocks noGrp="1"/>
          </p:cNvSpPr>
          <p:nvPr>
            <p:ph type="title"/>
          </p:nvPr>
        </p:nvSpPr>
        <p:spPr>
          <a:xfrm>
            <a:off x="185350" y="2288953"/>
            <a:ext cx="2683200" cy="763737"/>
          </a:xfrm>
          <a:prstGeom prst="rect">
            <a:avLst/>
          </a:prstGeom>
          <a:noFill/>
          <a:ln>
            <a:noFill/>
          </a:ln>
        </p:spPr>
        <p:txBody>
          <a:bodyPr spcFirstLastPara="1" wrap="square" lIns="91425" tIns="91425" rIns="91425" bIns="91425" anchor="b" anchorCtr="0">
            <a:noAutofit/>
          </a:bodyPr>
          <a:lstStyle/>
          <a:p>
            <a:r>
              <a:rPr lang="en-GB"/>
              <a:t>Capstone Project : Automotive Industry</a:t>
            </a:r>
            <a:endParaRPr/>
          </a:p>
        </p:txBody>
      </p:sp>
      <p:sp>
        <p:nvSpPr>
          <p:cNvPr id="297" name="Google Shape;297;p54"/>
          <p:cNvSpPr txBox="1">
            <a:spLocks noGrp="1"/>
          </p:cNvSpPr>
          <p:nvPr>
            <p:ph type="body" idx="1"/>
          </p:nvPr>
        </p:nvSpPr>
        <p:spPr>
          <a:xfrm>
            <a:off x="185350" y="3195806"/>
            <a:ext cx="2683200" cy="19476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600"/>
              <a:buNone/>
            </a:pPr>
            <a:r>
              <a:rPr lang="en-GB" sz="1800">
                <a:latin typeface="Oswald Medium"/>
                <a:ea typeface="Oswald Medium"/>
                <a:cs typeface="Oswald Medium"/>
                <a:sym typeface="Oswald Medium"/>
              </a:rPr>
              <a:t>Group B-3</a:t>
            </a:r>
            <a:br>
              <a:rPr lang="en-GB" sz="1800" dirty="0">
                <a:latin typeface="Oswald Medium"/>
                <a:ea typeface="Oswald Medium"/>
                <a:cs typeface="Oswald Medium"/>
              </a:rPr>
            </a:br>
            <a:r>
              <a:rPr lang="en-GB" sz="1400">
                <a:latin typeface="Oswald Medium"/>
                <a:ea typeface="Oswald Medium"/>
                <a:cs typeface="Oswald Medium"/>
                <a:sym typeface="Oswald Medium"/>
              </a:rPr>
              <a:t>Aman Bhardwaj</a:t>
            </a:r>
            <a:br>
              <a:rPr lang="en-GB" sz="1400" dirty="0">
                <a:latin typeface="Oswald Medium"/>
                <a:ea typeface="Oswald Medium"/>
                <a:cs typeface="Oswald Medium"/>
              </a:rPr>
            </a:br>
            <a:r>
              <a:rPr lang="en-GB" sz="1400">
                <a:latin typeface="Oswald Medium"/>
                <a:ea typeface="Oswald Medium"/>
                <a:cs typeface="Oswald Medium"/>
                <a:sym typeface="Oswald Medium"/>
              </a:rPr>
              <a:t>Priya Bhardwaj</a:t>
            </a:r>
            <a:br>
              <a:rPr lang="en-GB" sz="1400" dirty="0">
                <a:latin typeface="Oswald Medium"/>
                <a:ea typeface="Oswald Medium"/>
                <a:cs typeface="Oswald Medium"/>
              </a:rPr>
            </a:br>
            <a:r>
              <a:rPr lang="en-GB" sz="1400">
                <a:latin typeface="Oswald Medium"/>
                <a:ea typeface="Oswald Medium"/>
                <a:cs typeface="Oswald Medium"/>
                <a:sym typeface="Oswald Medium"/>
              </a:rPr>
              <a:t>Tanisha Jain</a:t>
            </a:r>
            <a:br>
              <a:rPr lang="en-GB" sz="1400" dirty="0">
                <a:latin typeface="Oswald Medium"/>
                <a:ea typeface="Oswald Medium"/>
                <a:cs typeface="Oswald Medium"/>
              </a:rPr>
            </a:br>
            <a:r>
              <a:rPr lang="en-GB" sz="1400">
                <a:latin typeface="Oswald Medium"/>
                <a:ea typeface="Oswald Medium"/>
                <a:cs typeface="Oswald Medium"/>
                <a:sym typeface="Oswald Medium"/>
              </a:rPr>
              <a:t>Satyam Sharma</a:t>
            </a:r>
            <a:br>
              <a:rPr lang="en-GB" sz="1400" dirty="0">
                <a:latin typeface="Oswald Medium"/>
                <a:ea typeface="Oswald Medium"/>
                <a:cs typeface="Oswald Medium"/>
              </a:rPr>
            </a:br>
            <a:endParaRPr lang="en-GB" sz="1400">
              <a:latin typeface="Oswald Medium"/>
              <a:ea typeface="Oswald Medium"/>
              <a:cs typeface="Oswal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09A16D-5061-4C44-AB09-3D81E120F923}"/>
              </a:ext>
            </a:extLst>
          </p:cNvPr>
          <p:cNvSpPr>
            <a:spLocks noGrp="1"/>
          </p:cNvSpPr>
          <p:nvPr>
            <p:ph type="title"/>
          </p:nvPr>
        </p:nvSpPr>
        <p:spPr/>
        <p:txBody>
          <a:bodyPr/>
          <a:lstStyle/>
          <a:p>
            <a:r>
              <a:rPr lang="en-US"/>
              <a:t>Which brands are selling the most?</a:t>
            </a:r>
          </a:p>
        </p:txBody>
      </p:sp>
      <p:pic>
        <p:nvPicPr>
          <p:cNvPr id="4" name="Picture 3">
            <a:extLst>
              <a:ext uri="{FF2B5EF4-FFF2-40B4-BE49-F238E27FC236}">
                <a16:creationId xmlns:a16="http://schemas.microsoft.com/office/drawing/2014/main" id="{B9FAF3CF-F6D0-4373-A52E-D2407CB3E099}"/>
              </a:ext>
            </a:extLst>
          </p:cNvPr>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941610" y="733601"/>
            <a:ext cx="7260780" cy="4228194"/>
          </a:xfrm>
          <a:prstGeom prst="rect">
            <a:avLst/>
          </a:prstGeom>
        </p:spPr>
      </p:pic>
    </p:spTree>
    <p:extLst>
      <p:ext uri="{BB962C8B-B14F-4D97-AF65-F5344CB8AC3E}">
        <p14:creationId xmlns:p14="http://schemas.microsoft.com/office/powerpoint/2010/main" val="36802680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75CD-476E-45ED-8C78-9E719644AF84}"/>
              </a:ext>
            </a:extLst>
          </p:cNvPr>
          <p:cNvSpPr>
            <a:spLocks noGrp="1"/>
          </p:cNvSpPr>
          <p:nvPr>
            <p:ph type="title"/>
          </p:nvPr>
        </p:nvSpPr>
        <p:spPr/>
        <p:txBody>
          <a:bodyPr/>
          <a:lstStyle/>
          <a:p>
            <a:r>
              <a:rPr lang="en-US"/>
              <a:t>Specific locations selling more</a:t>
            </a:r>
          </a:p>
        </p:txBody>
      </p:sp>
      <p:pic>
        <p:nvPicPr>
          <p:cNvPr id="3" name="Picture 2">
            <a:extLst>
              <a:ext uri="{FF2B5EF4-FFF2-40B4-BE49-F238E27FC236}">
                <a16:creationId xmlns:a16="http://schemas.microsoft.com/office/drawing/2014/main" id="{324DBCD4-D125-43EF-8B5C-33E32C85FC66}"/>
              </a:ext>
            </a:extLst>
          </p:cNvPr>
          <p:cNvPicPr/>
          <p:nvPr/>
        </p:nvPicPr>
        <p:blipFill>
          <a:blip r:embed="rId2"/>
          <a:stretch>
            <a:fillRect/>
          </a:stretch>
        </p:blipFill>
        <p:spPr>
          <a:xfrm>
            <a:off x="1251204" y="706437"/>
            <a:ext cx="6641592" cy="4215301"/>
          </a:xfrm>
          <a:prstGeom prst="rect">
            <a:avLst/>
          </a:prstGeom>
        </p:spPr>
      </p:pic>
    </p:spTree>
    <p:extLst>
      <p:ext uri="{BB962C8B-B14F-4D97-AF65-F5344CB8AC3E}">
        <p14:creationId xmlns:p14="http://schemas.microsoft.com/office/powerpoint/2010/main" val="16962367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61"/>
          <p:cNvPicPr preferRelativeResize="0"/>
          <p:nvPr/>
        </p:nvPicPr>
        <p:blipFill rotWithShape="1">
          <a:blip r:embed="rId3">
            <a:alphaModFix/>
          </a:blip>
          <a:srcRect t="14396" b="14403"/>
          <a:stretch/>
        </p:blipFill>
        <p:spPr>
          <a:xfrm>
            <a:off x="25" y="11280"/>
            <a:ext cx="9143982" cy="3201930"/>
          </a:xfrm>
          <a:prstGeom prst="flowChartDocument">
            <a:avLst/>
          </a:prstGeom>
          <a:noFill/>
          <a:ln>
            <a:noFill/>
          </a:ln>
        </p:spPr>
      </p:pic>
      <p:sp>
        <p:nvSpPr>
          <p:cNvPr id="343" name="Google Shape;343;p61"/>
          <p:cNvSpPr txBox="1">
            <a:spLocks noGrp="1"/>
          </p:cNvSpPr>
          <p:nvPr>
            <p:ph type="ctrTitle"/>
          </p:nvPr>
        </p:nvSpPr>
        <p:spPr>
          <a:xfrm>
            <a:off x="311700" y="3537800"/>
            <a:ext cx="80976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Analysis using SQL Queries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730000" y="636366"/>
            <a:ext cx="2681415" cy="1100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ER Diagram</a:t>
            </a:r>
            <a:endParaRPr/>
          </a:p>
        </p:txBody>
      </p:sp>
      <p:pic>
        <p:nvPicPr>
          <p:cNvPr id="3" name="Picture 2" descr="Diagram&#10;&#10;Description automatically generated">
            <a:extLst>
              <a:ext uri="{FF2B5EF4-FFF2-40B4-BE49-F238E27FC236}">
                <a16:creationId xmlns:a16="http://schemas.microsoft.com/office/drawing/2014/main" id="{16249DE7-CDF4-4DE9-96E7-004953D1F348}"/>
              </a:ext>
            </a:extLst>
          </p:cNvPr>
          <p:cNvPicPr>
            <a:picLocks noChangeAspect="1"/>
          </p:cNvPicPr>
          <p:nvPr/>
        </p:nvPicPr>
        <p:blipFill>
          <a:blip r:embed="rId3"/>
          <a:stretch>
            <a:fillRect/>
          </a:stretch>
        </p:blipFill>
        <p:spPr>
          <a:xfrm>
            <a:off x="730000" y="1312206"/>
            <a:ext cx="6633448" cy="31949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GB" sz="700" b="1">
                <a:solidFill>
                  <a:schemeClr val="lt1"/>
                </a:solidFill>
              </a:rPr>
              <a:t>1</a:t>
            </a:r>
            <a:endParaRPr sz="700" b="1">
              <a:solidFill>
                <a:schemeClr val="lt1"/>
              </a:solidFill>
            </a:endParaRPr>
          </a:p>
        </p:txBody>
      </p:sp>
      <p:sp>
        <p:nvSpPr>
          <p:cNvPr id="356" name="Google Shape;356;p63"/>
          <p:cNvSpPr txBox="1">
            <a:spLocks noGrp="1"/>
          </p:cNvSpPr>
          <p:nvPr>
            <p:ph type="title"/>
          </p:nvPr>
        </p:nvSpPr>
        <p:spPr>
          <a:xfrm>
            <a:off x="775632" y="566064"/>
            <a:ext cx="3100017" cy="6156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a:t>
            </a:r>
            <a:r>
              <a:rPr lang="en-GB"/>
              <a:t>QL Query 1</a:t>
            </a:r>
            <a:endParaRPr sz="3000" b="0"/>
          </a:p>
        </p:txBody>
      </p:sp>
      <p:sp>
        <p:nvSpPr>
          <p:cNvPr id="357" name="Google Shape;357;p63"/>
          <p:cNvSpPr txBox="1">
            <a:spLocks noGrp="1"/>
          </p:cNvSpPr>
          <p:nvPr>
            <p:ph type="subTitle" idx="1"/>
          </p:nvPr>
        </p:nvSpPr>
        <p:spPr>
          <a:xfrm>
            <a:off x="5101475" y="474624"/>
            <a:ext cx="3519900" cy="95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t>Generate Info of the cars which is of the type first owner and the year of car purchase is between 2016-2020 and the number of kms driven is less than 80,000</a:t>
            </a:r>
            <a:endParaRPr sz="1300"/>
          </a:p>
          <a:p>
            <a:pPr marL="0" lvl="0" indent="0" algn="l" rtl="0">
              <a:lnSpc>
                <a:spcPct val="115000"/>
              </a:lnSpc>
              <a:spcBef>
                <a:spcPts val="1200"/>
              </a:spcBef>
              <a:spcAft>
                <a:spcPts val="1000"/>
              </a:spcAft>
              <a:buNone/>
            </a:pPr>
            <a:endParaRPr sz="1300"/>
          </a:p>
        </p:txBody>
      </p:sp>
      <p:pic>
        <p:nvPicPr>
          <p:cNvPr id="11" name="Picture 10">
            <a:extLst>
              <a:ext uri="{FF2B5EF4-FFF2-40B4-BE49-F238E27FC236}">
                <a16:creationId xmlns:a16="http://schemas.microsoft.com/office/drawing/2014/main" id="{B12366E1-0EE9-48C3-9F17-59D0871CA4CD}"/>
              </a:ext>
            </a:extLst>
          </p:cNvPr>
          <p:cNvPicPr>
            <a:picLocks noChangeAspect="1"/>
          </p:cNvPicPr>
          <p:nvPr/>
        </p:nvPicPr>
        <p:blipFill>
          <a:blip r:embed="rId3"/>
          <a:stretch>
            <a:fillRect/>
          </a:stretch>
        </p:blipFill>
        <p:spPr>
          <a:xfrm>
            <a:off x="0" y="1652954"/>
            <a:ext cx="9144000" cy="35116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4"/>
          <p:cNvSpPr txBox="1">
            <a:spLocks noGrp="1"/>
          </p:cNvSpPr>
          <p:nvPr>
            <p:ph type="title"/>
          </p:nvPr>
        </p:nvSpPr>
        <p:spPr>
          <a:xfrm>
            <a:off x="774838" y="558751"/>
            <a:ext cx="3157082" cy="615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2</a:t>
            </a:r>
            <a:endParaRPr/>
          </a:p>
        </p:txBody>
      </p:sp>
      <p:sp>
        <p:nvSpPr>
          <p:cNvPr id="363" name="Google Shape;363;p64"/>
          <p:cNvSpPr txBox="1">
            <a:spLocks noGrp="1"/>
          </p:cNvSpPr>
          <p:nvPr>
            <p:ph type="subTitle" idx="1"/>
          </p:nvPr>
        </p:nvSpPr>
        <p:spPr>
          <a:xfrm>
            <a:off x="5082331" y="558751"/>
            <a:ext cx="3702944" cy="108870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whose average mileage is around 25 kmpl and year of car purchase is between 2018-2020 which has minimum seating of 4-5 and fuel type is diesel.</a:t>
            </a:r>
            <a:endParaRPr sz="1300"/>
          </a:p>
        </p:txBody>
      </p:sp>
      <p:pic>
        <p:nvPicPr>
          <p:cNvPr id="3" name="Picture 2">
            <a:extLst>
              <a:ext uri="{FF2B5EF4-FFF2-40B4-BE49-F238E27FC236}">
                <a16:creationId xmlns:a16="http://schemas.microsoft.com/office/drawing/2014/main" id="{C8D76652-1953-4049-9C7D-22C0039F0B7C}"/>
              </a:ext>
            </a:extLst>
          </p:cNvPr>
          <p:cNvPicPr>
            <a:picLocks noChangeAspect="1"/>
          </p:cNvPicPr>
          <p:nvPr/>
        </p:nvPicPr>
        <p:blipFill>
          <a:blip r:embed="rId3"/>
          <a:stretch>
            <a:fillRect/>
          </a:stretch>
        </p:blipFill>
        <p:spPr>
          <a:xfrm>
            <a:off x="0" y="1730327"/>
            <a:ext cx="9144000" cy="34131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txBox="1">
            <a:spLocks noGrp="1"/>
          </p:cNvSpPr>
          <p:nvPr>
            <p:ph type="title"/>
          </p:nvPr>
        </p:nvSpPr>
        <p:spPr>
          <a:xfrm>
            <a:off x="779237" y="554002"/>
            <a:ext cx="3300900" cy="6022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3</a:t>
            </a:r>
            <a:endParaRPr/>
          </a:p>
        </p:txBody>
      </p:sp>
      <p:sp>
        <p:nvSpPr>
          <p:cNvPr id="370" name="Google Shape;370;p65"/>
          <p:cNvSpPr txBox="1">
            <a:spLocks noGrp="1"/>
          </p:cNvSpPr>
          <p:nvPr>
            <p:ph type="subTitle" idx="1"/>
          </p:nvPr>
        </p:nvSpPr>
        <p:spPr>
          <a:xfrm>
            <a:off x="5113103" y="551321"/>
            <a:ext cx="3619200" cy="10523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not sold, and seller-type is individual or dealer and also which has been used for less than 60000 kms and year of car purchase is 2014-2020.</a:t>
            </a:r>
            <a:endParaRPr sz="1300"/>
          </a:p>
        </p:txBody>
      </p:sp>
      <p:pic>
        <p:nvPicPr>
          <p:cNvPr id="4" name="Picture 3">
            <a:extLst>
              <a:ext uri="{FF2B5EF4-FFF2-40B4-BE49-F238E27FC236}">
                <a16:creationId xmlns:a16="http://schemas.microsoft.com/office/drawing/2014/main" id="{6A656DFB-1322-4D18-B934-BB09D9ED5D13}"/>
              </a:ext>
            </a:extLst>
          </p:cNvPr>
          <p:cNvPicPr>
            <a:picLocks noChangeAspect="1"/>
          </p:cNvPicPr>
          <p:nvPr/>
        </p:nvPicPr>
        <p:blipFill>
          <a:blip r:embed="rId3"/>
          <a:stretch>
            <a:fillRect/>
          </a:stretch>
        </p:blipFill>
        <p:spPr>
          <a:xfrm>
            <a:off x="0" y="1849902"/>
            <a:ext cx="9144000" cy="3314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6"/>
          <p:cNvSpPr txBox="1">
            <a:spLocks noGrp="1"/>
          </p:cNvSpPr>
          <p:nvPr>
            <p:ph type="title"/>
          </p:nvPr>
        </p:nvSpPr>
        <p:spPr>
          <a:xfrm>
            <a:off x="779236" y="551341"/>
            <a:ext cx="3300900" cy="651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4</a:t>
            </a:r>
            <a:endParaRPr/>
          </a:p>
        </p:txBody>
      </p:sp>
      <p:sp>
        <p:nvSpPr>
          <p:cNvPr id="377" name="Google Shape;377;p66"/>
          <p:cNvSpPr txBox="1">
            <a:spLocks noGrp="1"/>
          </p:cNvSpPr>
          <p:nvPr>
            <p:ph type="subTitle" idx="1"/>
          </p:nvPr>
        </p:nvSpPr>
        <p:spPr>
          <a:xfrm>
            <a:off x="5113103" y="551341"/>
            <a:ext cx="3728443" cy="12673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manual and automatic whose mileage ranges between 20-25kmpl approximately and also which is within these cities(Washington, New York City, Chicago, Los Angeles)</a:t>
            </a:r>
            <a:endParaRPr sz="1300"/>
          </a:p>
        </p:txBody>
      </p:sp>
      <p:pic>
        <p:nvPicPr>
          <p:cNvPr id="3" name="Picture 2">
            <a:extLst>
              <a:ext uri="{FF2B5EF4-FFF2-40B4-BE49-F238E27FC236}">
                <a16:creationId xmlns:a16="http://schemas.microsoft.com/office/drawing/2014/main" id="{92E8920E-451C-462B-8F7D-E8070330FCC0}"/>
              </a:ext>
            </a:extLst>
          </p:cNvPr>
          <p:cNvPicPr>
            <a:picLocks noChangeAspect="1"/>
          </p:cNvPicPr>
          <p:nvPr/>
        </p:nvPicPr>
        <p:blipFill>
          <a:blip r:embed="rId3"/>
          <a:stretch>
            <a:fillRect/>
          </a:stretch>
        </p:blipFill>
        <p:spPr>
          <a:xfrm>
            <a:off x="0" y="1948375"/>
            <a:ext cx="9144000" cy="3195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765167" y="559205"/>
            <a:ext cx="3096414" cy="638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5</a:t>
            </a:r>
            <a:endParaRPr/>
          </a:p>
        </p:txBody>
      </p:sp>
      <p:sp>
        <p:nvSpPr>
          <p:cNvPr id="384" name="Google Shape;384;p67"/>
          <p:cNvSpPr txBox="1">
            <a:spLocks noGrp="1"/>
          </p:cNvSpPr>
          <p:nvPr>
            <p:ph type="subTitle" idx="1"/>
          </p:nvPr>
        </p:nvSpPr>
        <p:spPr>
          <a:xfrm>
            <a:off x="5113102" y="559205"/>
            <a:ext cx="3709085" cy="145906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belong to Honda category could be either first owner and second owner and also fuel type is petrol and average mileage should be 25 kmpl and which are not sold and seating arrangement should be minimum 4.</a:t>
            </a:r>
            <a:endParaRPr sz="1300"/>
          </a:p>
        </p:txBody>
      </p:sp>
      <p:sp>
        <p:nvSpPr>
          <p:cNvPr id="6" name="Google Shape;384;p67">
            <a:extLst>
              <a:ext uri="{FF2B5EF4-FFF2-40B4-BE49-F238E27FC236}">
                <a16:creationId xmlns:a16="http://schemas.microsoft.com/office/drawing/2014/main" id="{6D0F4398-2988-4356-9EA9-05A5EE479495}"/>
              </a:ext>
            </a:extLst>
          </p:cNvPr>
          <p:cNvSpPr txBox="1">
            <a:spLocks/>
          </p:cNvSpPr>
          <p:nvPr/>
        </p:nvSpPr>
        <p:spPr>
          <a:xfrm>
            <a:off x="5113102" y="2749654"/>
            <a:ext cx="3709085" cy="1459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nSpc>
                <a:spcPct val="115000"/>
              </a:lnSpc>
              <a:spcAft>
                <a:spcPts val="1200"/>
              </a:spcAft>
            </a:pPr>
            <a:r>
              <a:rPr lang="en-US" sz="1500"/>
              <a:t>No output matching the above constraints.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Statistics using Python</a:t>
            </a:r>
            <a:endParaRPr/>
          </a:p>
        </p:txBody>
      </p:sp>
    </p:spTree>
    <p:extLst>
      <p:ext uri="{BB962C8B-B14F-4D97-AF65-F5344CB8AC3E}">
        <p14:creationId xmlns:p14="http://schemas.microsoft.com/office/powerpoint/2010/main" val="39573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680213" y="551425"/>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dirty="0"/>
              <a:t>Content</a:t>
            </a:r>
            <a:endParaRPr sz="3300" dirty="0"/>
          </a:p>
        </p:txBody>
      </p:sp>
      <p:sp>
        <p:nvSpPr>
          <p:cNvPr id="303" name="Google Shape;303;p55"/>
          <p:cNvSpPr txBox="1">
            <a:spLocks noGrp="1"/>
          </p:cNvSpPr>
          <p:nvPr>
            <p:ph type="subTitle" idx="4294967295"/>
          </p:nvPr>
        </p:nvSpPr>
        <p:spPr>
          <a:xfrm>
            <a:off x="1621735" y="1362300"/>
            <a:ext cx="4080000" cy="241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u="sng" dirty="0">
                <a:solidFill>
                  <a:srgbClr val="FFFFFF"/>
                </a:solidFill>
              </a:rPr>
              <a:t>Problem Statement Discussion</a:t>
            </a:r>
            <a:endParaRPr sz="1600" u="sng" dirty="0">
              <a:solidFill>
                <a:srgbClr val="FFFFFF"/>
              </a:solidFill>
            </a:endParaRPr>
          </a:p>
          <a:p>
            <a:pPr marL="0" lvl="0" indent="0" algn="l" rtl="0">
              <a:lnSpc>
                <a:spcPct val="115000"/>
              </a:lnSpc>
              <a:spcBef>
                <a:spcPts val="1600"/>
              </a:spcBef>
              <a:spcAft>
                <a:spcPts val="0"/>
              </a:spcAft>
              <a:buNone/>
            </a:pPr>
            <a:r>
              <a:rPr lang="en-GB" sz="1600" u="sng" dirty="0">
                <a:solidFill>
                  <a:srgbClr val="FFFFFF"/>
                </a:solidFill>
              </a:rPr>
              <a:t>Challenges</a:t>
            </a:r>
            <a:endParaRPr sz="1600" u="sng" dirty="0">
              <a:solidFill>
                <a:srgbClr val="FFFFFF"/>
              </a:solidFill>
            </a:endParaRPr>
          </a:p>
          <a:p>
            <a:pPr marL="0" lvl="0" indent="0" algn="l" rtl="0">
              <a:lnSpc>
                <a:spcPct val="115000"/>
              </a:lnSpc>
              <a:spcBef>
                <a:spcPts val="1600"/>
              </a:spcBef>
              <a:spcAft>
                <a:spcPts val="0"/>
              </a:spcAft>
              <a:buNone/>
            </a:pPr>
            <a:r>
              <a:rPr lang="en-GB" sz="1600" u="sng" dirty="0">
                <a:solidFill>
                  <a:srgbClr val="FFFFFF"/>
                </a:solidFill>
              </a:rPr>
              <a:t>Task 1</a:t>
            </a:r>
            <a:endParaRPr sz="1600" u="sng" dirty="0">
              <a:solidFill>
                <a:srgbClr val="FFFFFF"/>
              </a:solidFill>
            </a:endParaRPr>
          </a:p>
          <a:p>
            <a:pPr marL="0" lvl="0" indent="0" algn="l" rtl="0">
              <a:lnSpc>
                <a:spcPct val="115000"/>
              </a:lnSpc>
              <a:spcBef>
                <a:spcPts val="1600"/>
              </a:spcBef>
              <a:spcAft>
                <a:spcPts val="1600"/>
              </a:spcAft>
              <a:buNone/>
            </a:pPr>
            <a:r>
              <a:rPr lang="en-GB" sz="1600" u="sng" dirty="0">
                <a:solidFill>
                  <a:srgbClr val="FFFFFF"/>
                </a:solidFill>
                <a:hlinkClick r:id="" action="ppaction://noaction">
                  <a:extLst>
                    <a:ext uri="{A12FA001-AC4F-418D-AE19-62706E023703}">
                      <ahyp:hlinkClr xmlns:ahyp="http://schemas.microsoft.com/office/drawing/2018/hyperlinkcolor" val="tx"/>
                    </a:ext>
                  </a:extLst>
                </a:hlinkClick>
              </a:rPr>
              <a:t>Task 2</a:t>
            </a: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r>
              <a:rPr lang="en-GB" sz="1600" u="sng" dirty="0">
                <a:solidFill>
                  <a:srgbClr val="FFFFFF"/>
                </a:solidFill>
                <a:hlinkClick r:id="" action="ppaction://noaction">
                  <a:extLst>
                    <a:ext uri="{A12FA001-AC4F-418D-AE19-62706E023703}">
                      <ahyp:hlinkClr xmlns:ahyp="http://schemas.microsoft.com/office/drawing/2018/hyperlinkcolor" val="tx"/>
                    </a:ext>
                  </a:extLst>
                </a:hlinkClick>
              </a:rPr>
              <a:t>Task 3</a:t>
            </a: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r>
              <a:rPr lang="en-GB" sz="1600" u="sng" dirty="0">
                <a:solidFill>
                  <a:srgbClr val="FFFFFF"/>
                </a:solidFill>
                <a:hlinkClick r:id="" action="ppaction://noaction">
                  <a:extLst>
                    <a:ext uri="{A12FA001-AC4F-418D-AE19-62706E023703}">
                      <ahyp:hlinkClr xmlns:ahyp="http://schemas.microsoft.com/office/drawing/2018/hyperlinkcolor" val="tx"/>
                    </a:ext>
                  </a:extLst>
                </a:hlinkClick>
              </a:rPr>
              <a:t>Next Steps</a:t>
            </a:r>
            <a:endParaRPr sz="1800" u="sng" dirty="0"/>
          </a:p>
        </p:txBody>
      </p:sp>
      <p:cxnSp>
        <p:nvCxnSpPr>
          <p:cNvPr id="304" name="Google Shape;304;p55"/>
          <p:cNvCxnSpPr>
            <a:cxnSpLocks/>
          </p:cNvCxnSpPr>
          <p:nvPr/>
        </p:nvCxnSpPr>
        <p:spPr>
          <a:xfrm flipH="1">
            <a:off x="854113" y="1209822"/>
            <a:ext cx="3916" cy="2955256"/>
          </a:xfrm>
          <a:prstGeom prst="straightConnector1">
            <a:avLst/>
          </a:prstGeom>
          <a:noFill/>
          <a:ln w="28575" cap="flat" cmpd="sng">
            <a:solidFill>
              <a:schemeClr val="lt1"/>
            </a:solidFill>
            <a:prstDash val="solid"/>
            <a:round/>
            <a:headEnd type="none" w="med" len="med"/>
            <a:tailEnd type="none" w="med" len="med"/>
          </a:ln>
        </p:spPr>
      </p:cxnSp>
      <p:cxnSp>
        <p:nvCxnSpPr>
          <p:cNvPr id="305" name="Google Shape;305;p55"/>
          <p:cNvCxnSpPr/>
          <p:nvPr/>
        </p:nvCxnSpPr>
        <p:spPr>
          <a:xfrm>
            <a:off x="859063" y="3082748"/>
            <a:ext cx="834000" cy="9900"/>
          </a:xfrm>
          <a:prstGeom prst="straightConnector1">
            <a:avLst/>
          </a:prstGeom>
          <a:noFill/>
          <a:ln w="28575" cap="flat" cmpd="sng">
            <a:solidFill>
              <a:schemeClr val="lt1"/>
            </a:solidFill>
            <a:prstDash val="solid"/>
            <a:round/>
            <a:headEnd type="none" w="med" len="med"/>
            <a:tailEnd type="triangle" w="med" len="med"/>
          </a:ln>
        </p:spPr>
      </p:cxnSp>
      <p:cxnSp>
        <p:nvCxnSpPr>
          <p:cNvPr id="306" name="Google Shape;306;p55"/>
          <p:cNvCxnSpPr/>
          <p:nvPr/>
        </p:nvCxnSpPr>
        <p:spPr>
          <a:xfrm>
            <a:off x="859063" y="1623123"/>
            <a:ext cx="824100" cy="0"/>
          </a:xfrm>
          <a:prstGeom prst="straightConnector1">
            <a:avLst/>
          </a:prstGeom>
          <a:noFill/>
          <a:ln w="28575" cap="flat" cmpd="sng">
            <a:solidFill>
              <a:schemeClr val="lt1"/>
            </a:solidFill>
            <a:prstDash val="solid"/>
            <a:round/>
            <a:headEnd type="none" w="med" len="med"/>
            <a:tailEnd type="triangle" w="med" len="med"/>
          </a:ln>
        </p:spPr>
      </p:cxnSp>
      <p:cxnSp>
        <p:nvCxnSpPr>
          <p:cNvPr id="307" name="Google Shape;307;p55"/>
          <p:cNvCxnSpPr/>
          <p:nvPr/>
        </p:nvCxnSpPr>
        <p:spPr>
          <a:xfrm>
            <a:off x="859063" y="2119598"/>
            <a:ext cx="834000" cy="0"/>
          </a:xfrm>
          <a:prstGeom prst="straightConnector1">
            <a:avLst/>
          </a:prstGeom>
          <a:noFill/>
          <a:ln w="28575" cap="flat" cmpd="sng">
            <a:solidFill>
              <a:schemeClr val="lt1"/>
            </a:solidFill>
            <a:prstDash val="solid"/>
            <a:round/>
            <a:headEnd type="none" w="med" len="med"/>
            <a:tailEnd type="triangle" w="med" len="med"/>
          </a:ln>
        </p:spPr>
      </p:cxnSp>
      <p:cxnSp>
        <p:nvCxnSpPr>
          <p:cNvPr id="308" name="Google Shape;308;p55"/>
          <p:cNvCxnSpPr/>
          <p:nvPr/>
        </p:nvCxnSpPr>
        <p:spPr>
          <a:xfrm>
            <a:off x="864138" y="2588748"/>
            <a:ext cx="821400" cy="1200"/>
          </a:xfrm>
          <a:prstGeom prst="straightConnector1">
            <a:avLst/>
          </a:prstGeom>
          <a:noFill/>
          <a:ln w="28575" cap="flat" cmpd="sng">
            <a:solidFill>
              <a:schemeClr val="lt1"/>
            </a:solidFill>
            <a:prstDash val="solid"/>
            <a:round/>
            <a:headEnd type="none" w="med" len="med"/>
            <a:tailEnd type="triangle" w="med" len="med"/>
          </a:ln>
        </p:spPr>
      </p:cxnSp>
      <p:cxnSp>
        <p:nvCxnSpPr>
          <p:cNvPr id="17" name="Google Shape;305;p55">
            <a:extLst>
              <a:ext uri="{FF2B5EF4-FFF2-40B4-BE49-F238E27FC236}">
                <a16:creationId xmlns:a16="http://schemas.microsoft.com/office/drawing/2014/main" id="{462EAA75-C075-4D3B-9587-2AB8AE3A8E08}"/>
              </a:ext>
            </a:extLst>
          </p:cNvPr>
          <p:cNvCxnSpPr/>
          <p:nvPr/>
        </p:nvCxnSpPr>
        <p:spPr>
          <a:xfrm>
            <a:off x="854113" y="4155178"/>
            <a:ext cx="834000" cy="9900"/>
          </a:xfrm>
          <a:prstGeom prst="straightConnector1">
            <a:avLst/>
          </a:prstGeom>
          <a:noFill/>
          <a:ln w="28575" cap="flat" cmpd="sng">
            <a:solidFill>
              <a:schemeClr val="lt1"/>
            </a:solidFill>
            <a:prstDash val="solid"/>
            <a:round/>
            <a:headEnd type="none" w="med" len="med"/>
            <a:tailEnd type="triangle" w="med" len="med"/>
          </a:ln>
        </p:spPr>
      </p:cxnSp>
      <p:cxnSp>
        <p:nvCxnSpPr>
          <p:cNvPr id="14" name="Google Shape;305;p55">
            <a:extLst>
              <a:ext uri="{FF2B5EF4-FFF2-40B4-BE49-F238E27FC236}">
                <a16:creationId xmlns:a16="http://schemas.microsoft.com/office/drawing/2014/main" id="{10736A96-63EB-411F-A8C2-5A31E21EF234}"/>
              </a:ext>
            </a:extLst>
          </p:cNvPr>
          <p:cNvCxnSpPr/>
          <p:nvPr/>
        </p:nvCxnSpPr>
        <p:spPr>
          <a:xfrm>
            <a:off x="856071" y="3616353"/>
            <a:ext cx="834000" cy="9900"/>
          </a:xfrm>
          <a:prstGeom prst="straightConnector1">
            <a:avLst/>
          </a:prstGeom>
          <a:noFill/>
          <a:ln w="28575" cap="flat" cmpd="sng">
            <a:solidFill>
              <a:schemeClr val="lt1"/>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727800" y="443219"/>
            <a:ext cx="7688400" cy="703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Descriptive Analysis</a:t>
            </a:r>
            <a:endParaRPr/>
          </a:p>
        </p:txBody>
      </p:sp>
      <p:pic>
        <p:nvPicPr>
          <p:cNvPr id="4" name="Picture 3">
            <a:extLst>
              <a:ext uri="{FF2B5EF4-FFF2-40B4-BE49-F238E27FC236}">
                <a16:creationId xmlns:a16="http://schemas.microsoft.com/office/drawing/2014/main" id="{365B9044-28B9-4A6A-AA19-1E73B37E7C7D}"/>
              </a:ext>
            </a:extLst>
          </p:cNvPr>
          <p:cNvPicPr/>
          <p:nvPr/>
        </p:nvPicPr>
        <p:blipFill>
          <a:blip r:embed="rId3"/>
          <a:stretch>
            <a:fillRect/>
          </a:stretch>
        </p:blipFill>
        <p:spPr>
          <a:xfrm>
            <a:off x="803345" y="1710100"/>
            <a:ext cx="2784475" cy="1606550"/>
          </a:xfrm>
          <a:prstGeom prst="rect">
            <a:avLst/>
          </a:prstGeom>
          <a:ln>
            <a:solidFill>
              <a:schemeClr val="tx1"/>
            </a:solidFill>
          </a:ln>
        </p:spPr>
      </p:pic>
      <p:pic>
        <p:nvPicPr>
          <p:cNvPr id="5" name="Picture 4">
            <a:extLst>
              <a:ext uri="{FF2B5EF4-FFF2-40B4-BE49-F238E27FC236}">
                <a16:creationId xmlns:a16="http://schemas.microsoft.com/office/drawing/2014/main" id="{1442630B-144C-4188-8233-54C1C7CDA33B}"/>
              </a:ext>
            </a:extLst>
          </p:cNvPr>
          <p:cNvPicPr/>
          <p:nvPr/>
        </p:nvPicPr>
        <p:blipFill>
          <a:blip r:embed="rId4"/>
          <a:stretch>
            <a:fillRect/>
          </a:stretch>
        </p:blipFill>
        <p:spPr>
          <a:xfrm>
            <a:off x="5586128" y="1708958"/>
            <a:ext cx="2493343" cy="1148904"/>
          </a:xfrm>
          <a:prstGeom prst="rect">
            <a:avLst/>
          </a:prstGeom>
          <a:ln>
            <a:solidFill>
              <a:schemeClr val="tx1"/>
            </a:solidFill>
          </a:ln>
        </p:spPr>
      </p:pic>
      <p:pic>
        <p:nvPicPr>
          <p:cNvPr id="6" name="Picture 5">
            <a:extLst>
              <a:ext uri="{FF2B5EF4-FFF2-40B4-BE49-F238E27FC236}">
                <a16:creationId xmlns:a16="http://schemas.microsoft.com/office/drawing/2014/main" id="{53D37D1E-372D-4DE1-AD2B-C444062E95A8}"/>
              </a:ext>
            </a:extLst>
          </p:cNvPr>
          <p:cNvPicPr/>
          <p:nvPr/>
        </p:nvPicPr>
        <p:blipFill>
          <a:blip r:embed="rId5"/>
          <a:stretch>
            <a:fillRect/>
          </a:stretch>
        </p:blipFill>
        <p:spPr>
          <a:xfrm>
            <a:off x="803344" y="4038303"/>
            <a:ext cx="2784475" cy="902970"/>
          </a:xfrm>
          <a:prstGeom prst="rect">
            <a:avLst/>
          </a:prstGeom>
          <a:ln>
            <a:solidFill>
              <a:schemeClr val="tx1"/>
            </a:solidFill>
          </a:ln>
        </p:spPr>
      </p:pic>
      <p:sp>
        <p:nvSpPr>
          <p:cNvPr id="7" name="TextBox 6">
            <a:extLst>
              <a:ext uri="{FF2B5EF4-FFF2-40B4-BE49-F238E27FC236}">
                <a16:creationId xmlns:a16="http://schemas.microsoft.com/office/drawing/2014/main" id="{73912D84-B5FC-49B0-8340-9A58CBB17AEF}"/>
              </a:ext>
            </a:extLst>
          </p:cNvPr>
          <p:cNvSpPr txBox="1"/>
          <p:nvPr/>
        </p:nvSpPr>
        <p:spPr>
          <a:xfrm>
            <a:off x="803345" y="1359348"/>
            <a:ext cx="2784475"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9" name="TextBox 8">
            <a:extLst>
              <a:ext uri="{FF2B5EF4-FFF2-40B4-BE49-F238E27FC236}">
                <a16:creationId xmlns:a16="http://schemas.microsoft.com/office/drawing/2014/main" id="{EDCA048B-05BB-4B37-95F7-75FF8A48E74E}"/>
              </a:ext>
            </a:extLst>
          </p:cNvPr>
          <p:cNvSpPr txBox="1"/>
          <p:nvPr/>
        </p:nvSpPr>
        <p:spPr>
          <a:xfrm>
            <a:off x="5556182" y="1359348"/>
            <a:ext cx="2493343" cy="307777"/>
          </a:xfrm>
          <a:prstGeom prst="rect">
            <a:avLst/>
          </a:prstGeom>
          <a:noFill/>
        </p:spPr>
        <p:txBody>
          <a:bodyPr wrap="square" rtlCol="0">
            <a:spAutoFit/>
          </a:bodyPr>
          <a:lstStyle/>
          <a:p>
            <a:r>
              <a:rPr lang="en-US" b="1">
                <a:solidFill>
                  <a:schemeClr val="bg1"/>
                </a:solidFill>
                <a:latin typeface="Raleway" pitchFamily="2" charset="0"/>
              </a:rPr>
              <a:t>For Fuel Type</a:t>
            </a:r>
          </a:p>
        </p:txBody>
      </p:sp>
      <p:sp>
        <p:nvSpPr>
          <p:cNvPr id="10" name="TextBox 9">
            <a:extLst>
              <a:ext uri="{FF2B5EF4-FFF2-40B4-BE49-F238E27FC236}">
                <a16:creationId xmlns:a16="http://schemas.microsoft.com/office/drawing/2014/main" id="{B6F14D89-C37E-4B51-ACB8-2BB2A7774BBA}"/>
              </a:ext>
            </a:extLst>
          </p:cNvPr>
          <p:cNvSpPr txBox="1"/>
          <p:nvPr/>
        </p:nvSpPr>
        <p:spPr>
          <a:xfrm>
            <a:off x="803344" y="3665726"/>
            <a:ext cx="2784475" cy="307777"/>
          </a:xfrm>
          <a:prstGeom prst="rect">
            <a:avLst/>
          </a:prstGeom>
          <a:noFill/>
        </p:spPr>
        <p:txBody>
          <a:bodyPr wrap="square" rtlCol="0">
            <a:spAutoFit/>
          </a:bodyPr>
          <a:lstStyle/>
          <a:p>
            <a:r>
              <a:rPr lang="en-US" b="1">
                <a:solidFill>
                  <a:schemeClr val="bg1"/>
                </a:solidFill>
                <a:latin typeface="Raleway" pitchFamily="2" charset="0"/>
              </a:rPr>
              <a:t>For Seller Type</a:t>
            </a:r>
          </a:p>
        </p:txBody>
      </p:sp>
      <p:sp>
        <p:nvSpPr>
          <p:cNvPr id="8" name="TextBox 7">
            <a:extLst>
              <a:ext uri="{FF2B5EF4-FFF2-40B4-BE49-F238E27FC236}">
                <a16:creationId xmlns:a16="http://schemas.microsoft.com/office/drawing/2014/main" id="{29EDA2E6-ED5E-424D-BE49-EAFF86E0C1AF}"/>
              </a:ext>
            </a:extLst>
          </p:cNvPr>
          <p:cNvSpPr txBox="1"/>
          <p:nvPr/>
        </p:nvSpPr>
        <p:spPr>
          <a:xfrm>
            <a:off x="4644000" y="3230250"/>
            <a:ext cx="4377600" cy="1815882"/>
          </a:xfrm>
          <a:prstGeom prst="rect">
            <a:avLst/>
          </a:prstGeom>
          <a:noFill/>
        </p:spPr>
        <p:txBody>
          <a:bodyPr wrap="square" rtlCol="0">
            <a:spAutoFit/>
          </a:bodyPr>
          <a:lstStyle/>
          <a:p>
            <a:r>
              <a:rPr lang="en-US">
                <a:solidFill>
                  <a:schemeClr val="bg1"/>
                </a:solidFill>
              </a:rPr>
              <a:t>Similarly analyzed for other attributes.</a:t>
            </a:r>
          </a:p>
          <a:p>
            <a:r>
              <a:rPr lang="en-US" b="1">
                <a:solidFill>
                  <a:schemeClr val="bg1"/>
                </a:solidFill>
              </a:rPr>
              <a:t>Conclusion:</a:t>
            </a:r>
          </a:p>
          <a:p>
            <a:pPr marL="285750" indent="-285750">
              <a:buClr>
                <a:schemeClr val="bg1"/>
              </a:buClr>
              <a:buFont typeface="Lato" panose="020F0502020204030203" pitchFamily="34" charset="0"/>
              <a:buChar char="→"/>
            </a:pPr>
            <a:r>
              <a:rPr lang="en-US">
                <a:solidFill>
                  <a:schemeClr val="bg1"/>
                </a:solidFill>
              </a:rPr>
              <a:t>Discrete/Categorical</a:t>
            </a:r>
            <a:br>
              <a:rPr lang="en-US">
                <a:solidFill>
                  <a:schemeClr val="bg1"/>
                </a:solidFill>
              </a:rPr>
            </a:br>
            <a:r>
              <a:rPr lang="en-US">
                <a:solidFill>
                  <a:schemeClr val="bg1"/>
                </a:solidFill>
              </a:rPr>
              <a:t>Year, State or Province, Seller Type, Seats, Brands, Sold</a:t>
            </a:r>
          </a:p>
          <a:p>
            <a:pPr marL="285750" indent="-285750">
              <a:buClr>
                <a:schemeClr val="bg1"/>
              </a:buClr>
              <a:buFont typeface="Lato" panose="020F0502020204030203" pitchFamily="34" charset="0"/>
              <a:buChar char="→"/>
            </a:pPr>
            <a:r>
              <a:rPr lang="en-US">
                <a:solidFill>
                  <a:schemeClr val="bg1"/>
                </a:solidFill>
              </a:rPr>
              <a:t>Continuous </a:t>
            </a:r>
            <a:br>
              <a:rPr lang="en-US">
                <a:solidFill>
                  <a:schemeClr val="bg1"/>
                </a:solidFill>
              </a:rPr>
            </a:br>
            <a:r>
              <a:rPr lang="en-US">
                <a:solidFill>
                  <a:schemeClr val="bg1"/>
                </a:solidFill>
              </a:rPr>
              <a:t>Kilometer driven, Mileage, Engine(Size), Max Power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BF43-322A-4639-9D38-F09F4975F24E}"/>
              </a:ext>
            </a:extLst>
          </p:cNvPr>
          <p:cNvSpPr>
            <a:spLocks noGrp="1"/>
          </p:cNvSpPr>
          <p:nvPr>
            <p:ph type="title"/>
          </p:nvPr>
        </p:nvSpPr>
        <p:spPr>
          <a:xfrm>
            <a:off x="727800" y="404156"/>
            <a:ext cx="7688400" cy="711200"/>
          </a:xfrm>
        </p:spPr>
        <p:txBody>
          <a:bodyPr/>
          <a:lstStyle/>
          <a:p>
            <a:r>
              <a:rPr lang="en-US"/>
              <a:t> Mode, skewness and Kurtosis</a:t>
            </a:r>
            <a:br>
              <a:rPr lang="en-US" sz="1800">
                <a:effectLst/>
                <a:latin typeface="Calibri" panose="020F0502020204030204" pitchFamily="34" charset="0"/>
                <a:ea typeface="Calibri" panose="020F0502020204030204" pitchFamily="34" charset="0"/>
              </a:rPr>
            </a:br>
            <a:endParaRPr lang="en-US"/>
          </a:p>
        </p:txBody>
      </p:sp>
      <p:pic>
        <p:nvPicPr>
          <p:cNvPr id="3" name="Picture 2">
            <a:extLst>
              <a:ext uri="{FF2B5EF4-FFF2-40B4-BE49-F238E27FC236}">
                <a16:creationId xmlns:a16="http://schemas.microsoft.com/office/drawing/2014/main" id="{ED1B23EE-5CAF-42C3-890F-0CE08117FF2C}"/>
              </a:ext>
            </a:extLst>
          </p:cNvPr>
          <p:cNvPicPr/>
          <p:nvPr/>
        </p:nvPicPr>
        <p:blipFill>
          <a:blip r:embed="rId2"/>
          <a:stretch>
            <a:fillRect/>
          </a:stretch>
        </p:blipFill>
        <p:spPr>
          <a:xfrm>
            <a:off x="1267800" y="2012714"/>
            <a:ext cx="2317800" cy="646092"/>
          </a:xfrm>
          <a:prstGeom prst="rect">
            <a:avLst/>
          </a:prstGeom>
          <a:ln>
            <a:solidFill>
              <a:schemeClr val="tx1"/>
            </a:solidFill>
          </a:ln>
        </p:spPr>
      </p:pic>
      <p:pic>
        <p:nvPicPr>
          <p:cNvPr id="4" name="Picture 3">
            <a:extLst>
              <a:ext uri="{FF2B5EF4-FFF2-40B4-BE49-F238E27FC236}">
                <a16:creationId xmlns:a16="http://schemas.microsoft.com/office/drawing/2014/main" id="{226C5108-B15E-49E2-8E71-9835A1B5305C}"/>
              </a:ext>
            </a:extLst>
          </p:cNvPr>
          <p:cNvPicPr/>
          <p:nvPr/>
        </p:nvPicPr>
        <p:blipFill>
          <a:blip r:embed="rId3"/>
          <a:stretch>
            <a:fillRect/>
          </a:stretch>
        </p:blipFill>
        <p:spPr>
          <a:xfrm>
            <a:off x="1267800" y="2749538"/>
            <a:ext cx="2317800" cy="711201"/>
          </a:xfrm>
          <a:prstGeom prst="rect">
            <a:avLst/>
          </a:prstGeom>
          <a:ln>
            <a:solidFill>
              <a:schemeClr val="tx1"/>
            </a:solidFill>
          </a:ln>
        </p:spPr>
      </p:pic>
      <p:pic>
        <p:nvPicPr>
          <p:cNvPr id="5" name="Picture 4">
            <a:extLst>
              <a:ext uri="{FF2B5EF4-FFF2-40B4-BE49-F238E27FC236}">
                <a16:creationId xmlns:a16="http://schemas.microsoft.com/office/drawing/2014/main" id="{573A14EA-960E-4B31-871D-6BECCA75AB8E}"/>
              </a:ext>
            </a:extLst>
          </p:cNvPr>
          <p:cNvPicPr/>
          <p:nvPr/>
        </p:nvPicPr>
        <p:blipFill>
          <a:blip r:embed="rId4"/>
          <a:stretch>
            <a:fillRect/>
          </a:stretch>
        </p:blipFill>
        <p:spPr>
          <a:xfrm>
            <a:off x="1267800" y="4356517"/>
            <a:ext cx="2317800" cy="711883"/>
          </a:xfrm>
          <a:prstGeom prst="rect">
            <a:avLst/>
          </a:prstGeom>
          <a:ln>
            <a:solidFill>
              <a:schemeClr val="tx1"/>
            </a:solidFill>
          </a:ln>
        </p:spPr>
      </p:pic>
      <p:pic>
        <p:nvPicPr>
          <p:cNvPr id="6" name="Picture 5">
            <a:extLst>
              <a:ext uri="{FF2B5EF4-FFF2-40B4-BE49-F238E27FC236}">
                <a16:creationId xmlns:a16="http://schemas.microsoft.com/office/drawing/2014/main" id="{E02001E3-1160-4A1E-BF60-A21E511157F8}"/>
              </a:ext>
            </a:extLst>
          </p:cNvPr>
          <p:cNvPicPr/>
          <p:nvPr/>
        </p:nvPicPr>
        <p:blipFill>
          <a:blip r:embed="rId5"/>
          <a:stretch>
            <a:fillRect/>
          </a:stretch>
        </p:blipFill>
        <p:spPr>
          <a:xfrm>
            <a:off x="1267800" y="3580789"/>
            <a:ext cx="2317800" cy="655678"/>
          </a:xfrm>
          <a:prstGeom prst="rect">
            <a:avLst/>
          </a:prstGeom>
          <a:ln>
            <a:solidFill>
              <a:schemeClr val="tx1"/>
            </a:solidFill>
          </a:ln>
        </p:spPr>
      </p:pic>
      <p:pic>
        <p:nvPicPr>
          <p:cNvPr id="7" name="Picture 6">
            <a:extLst>
              <a:ext uri="{FF2B5EF4-FFF2-40B4-BE49-F238E27FC236}">
                <a16:creationId xmlns:a16="http://schemas.microsoft.com/office/drawing/2014/main" id="{09CE7B36-412A-4DE3-A440-4798FF61F402}"/>
              </a:ext>
            </a:extLst>
          </p:cNvPr>
          <p:cNvPicPr/>
          <p:nvPr/>
        </p:nvPicPr>
        <p:blipFill>
          <a:blip r:embed="rId6"/>
          <a:stretch>
            <a:fillRect/>
          </a:stretch>
        </p:blipFill>
        <p:spPr>
          <a:xfrm>
            <a:off x="4721500" y="2346528"/>
            <a:ext cx="3098800" cy="1649472"/>
          </a:xfrm>
          <a:prstGeom prst="rect">
            <a:avLst/>
          </a:prstGeom>
          <a:ln>
            <a:solidFill>
              <a:schemeClr val="tx1"/>
            </a:solidFill>
          </a:ln>
        </p:spPr>
      </p:pic>
      <p:sp>
        <p:nvSpPr>
          <p:cNvPr id="8" name="TextBox 7">
            <a:extLst>
              <a:ext uri="{FF2B5EF4-FFF2-40B4-BE49-F238E27FC236}">
                <a16:creationId xmlns:a16="http://schemas.microsoft.com/office/drawing/2014/main" id="{0E3A95A3-E073-4B83-8A08-9B5CD90487EF}"/>
              </a:ext>
            </a:extLst>
          </p:cNvPr>
          <p:cNvSpPr txBox="1"/>
          <p:nvPr/>
        </p:nvSpPr>
        <p:spPr>
          <a:xfrm>
            <a:off x="727800" y="1363980"/>
            <a:ext cx="3397800" cy="400110"/>
          </a:xfrm>
          <a:prstGeom prst="rect">
            <a:avLst/>
          </a:prstGeom>
          <a:noFill/>
        </p:spPr>
        <p:txBody>
          <a:bodyPr wrap="square" rtlCol="0">
            <a:spAutoFit/>
          </a:bodyPr>
          <a:lstStyle/>
          <a:p>
            <a:r>
              <a:rPr lang="en-US" sz="2000" b="1" dirty="0">
                <a:solidFill>
                  <a:schemeClr val="bg1"/>
                </a:solidFill>
                <a:latin typeface="Raleway" pitchFamily="2" charset="0"/>
              </a:rPr>
              <a:t>For Continuous Attributes</a:t>
            </a:r>
          </a:p>
        </p:txBody>
      </p:sp>
      <p:sp>
        <p:nvSpPr>
          <p:cNvPr id="9" name="TextBox 8">
            <a:extLst>
              <a:ext uri="{FF2B5EF4-FFF2-40B4-BE49-F238E27FC236}">
                <a16:creationId xmlns:a16="http://schemas.microsoft.com/office/drawing/2014/main" id="{3A38EF1C-8F21-4EE5-9935-024C42B5A1D4}"/>
              </a:ext>
            </a:extLst>
          </p:cNvPr>
          <p:cNvSpPr txBox="1"/>
          <p:nvPr/>
        </p:nvSpPr>
        <p:spPr>
          <a:xfrm>
            <a:off x="4572000" y="1363980"/>
            <a:ext cx="3397800" cy="400110"/>
          </a:xfrm>
          <a:prstGeom prst="rect">
            <a:avLst/>
          </a:prstGeom>
          <a:noFill/>
        </p:spPr>
        <p:txBody>
          <a:bodyPr wrap="square" rtlCol="0">
            <a:spAutoFit/>
          </a:bodyPr>
          <a:lstStyle/>
          <a:p>
            <a:r>
              <a:rPr lang="en-US" sz="2000" b="1">
                <a:solidFill>
                  <a:schemeClr val="bg1"/>
                </a:solidFill>
                <a:latin typeface="Raleway" pitchFamily="2" charset="0"/>
              </a:rPr>
              <a:t>For Categorical Attributes</a:t>
            </a:r>
          </a:p>
        </p:txBody>
      </p:sp>
    </p:spTree>
    <p:extLst>
      <p:ext uri="{BB962C8B-B14F-4D97-AF65-F5344CB8AC3E}">
        <p14:creationId xmlns:p14="http://schemas.microsoft.com/office/powerpoint/2010/main" val="176128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20B7-D238-46DD-BF4F-6522E9AC54EC}"/>
              </a:ext>
            </a:extLst>
          </p:cNvPr>
          <p:cNvSpPr>
            <a:spLocks noGrp="1"/>
          </p:cNvSpPr>
          <p:nvPr>
            <p:ph type="title"/>
          </p:nvPr>
        </p:nvSpPr>
        <p:spPr>
          <a:xfrm>
            <a:off x="727800" y="511921"/>
            <a:ext cx="7688400" cy="664750"/>
          </a:xfrm>
        </p:spPr>
        <p:txBody>
          <a:bodyPr/>
          <a:lstStyle/>
          <a:p>
            <a:r>
              <a:rPr lang="en-US"/>
              <a:t>Outlier Analysis</a:t>
            </a:r>
          </a:p>
        </p:txBody>
      </p:sp>
      <p:pic>
        <p:nvPicPr>
          <p:cNvPr id="3" name="Picture 2">
            <a:extLst>
              <a:ext uri="{FF2B5EF4-FFF2-40B4-BE49-F238E27FC236}">
                <a16:creationId xmlns:a16="http://schemas.microsoft.com/office/drawing/2014/main" id="{7AC36161-006F-4BA3-AD12-8AA42E1C686E}"/>
              </a:ext>
            </a:extLst>
          </p:cNvPr>
          <p:cNvPicPr/>
          <p:nvPr/>
        </p:nvPicPr>
        <p:blipFill>
          <a:blip r:embed="rId2"/>
          <a:stretch>
            <a:fillRect/>
          </a:stretch>
        </p:blipFill>
        <p:spPr>
          <a:xfrm>
            <a:off x="649602" y="3899576"/>
            <a:ext cx="3922395" cy="901468"/>
          </a:xfrm>
          <a:prstGeom prst="rect">
            <a:avLst/>
          </a:prstGeom>
          <a:ln>
            <a:solidFill>
              <a:schemeClr val="tx1"/>
            </a:solidFill>
          </a:ln>
        </p:spPr>
      </p:pic>
      <p:pic>
        <p:nvPicPr>
          <p:cNvPr id="4" name="Picture 3">
            <a:extLst>
              <a:ext uri="{FF2B5EF4-FFF2-40B4-BE49-F238E27FC236}">
                <a16:creationId xmlns:a16="http://schemas.microsoft.com/office/drawing/2014/main" id="{BE703B20-51B7-409E-B8E3-1B9C1EE7C7B9}"/>
              </a:ext>
            </a:extLst>
          </p:cNvPr>
          <p:cNvPicPr/>
          <p:nvPr/>
        </p:nvPicPr>
        <p:blipFill>
          <a:blip r:embed="rId3"/>
          <a:stretch>
            <a:fillRect/>
          </a:stretch>
        </p:blipFill>
        <p:spPr>
          <a:xfrm>
            <a:off x="5316771" y="3821704"/>
            <a:ext cx="2896550" cy="979339"/>
          </a:xfrm>
          <a:prstGeom prst="rect">
            <a:avLst/>
          </a:prstGeom>
          <a:ln>
            <a:solidFill>
              <a:schemeClr val="tx1"/>
            </a:solidFill>
          </a:ln>
        </p:spPr>
      </p:pic>
      <p:pic>
        <p:nvPicPr>
          <p:cNvPr id="5" name="Picture 4">
            <a:extLst>
              <a:ext uri="{FF2B5EF4-FFF2-40B4-BE49-F238E27FC236}">
                <a16:creationId xmlns:a16="http://schemas.microsoft.com/office/drawing/2014/main" id="{D95143CC-97FD-4A07-801E-3715A3375E48}"/>
              </a:ext>
            </a:extLst>
          </p:cNvPr>
          <p:cNvPicPr/>
          <p:nvPr/>
        </p:nvPicPr>
        <p:blipFill>
          <a:blip r:embed="rId4"/>
          <a:stretch>
            <a:fillRect/>
          </a:stretch>
        </p:blipFill>
        <p:spPr>
          <a:xfrm>
            <a:off x="649599" y="2174799"/>
            <a:ext cx="3922395" cy="861011"/>
          </a:xfrm>
          <a:prstGeom prst="rect">
            <a:avLst/>
          </a:prstGeom>
          <a:ln>
            <a:solidFill>
              <a:schemeClr val="tx1"/>
            </a:solidFill>
          </a:ln>
        </p:spPr>
      </p:pic>
      <p:pic>
        <p:nvPicPr>
          <p:cNvPr id="6" name="Picture 5">
            <a:extLst>
              <a:ext uri="{FF2B5EF4-FFF2-40B4-BE49-F238E27FC236}">
                <a16:creationId xmlns:a16="http://schemas.microsoft.com/office/drawing/2014/main" id="{0453DBFB-0B17-4067-B88F-16325F2E1AC2}"/>
              </a:ext>
            </a:extLst>
          </p:cNvPr>
          <p:cNvPicPr/>
          <p:nvPr/>
        </p:nvPicPr>
        <p:blipFill>
          <a:blip r:embed="rId5"/>
          <a:stretch>
            <a:fillRect/>
          </a:stretch>
        </p:blipFill>
        <p:spPr>
          <a:xfrm>
            <a:off x="5316771" y="2177508"/>
            <a:ext cx="2896550" cy="971482"/>
          </a:xfrm>
          <a:prstGeom prst="rect">
            <a:avLst/>
          </a:prstGeom>
          <a:ln>
            <a:solidFill>
              <a:schemeClr val="tx1"/>
            </a:solidFill>
          </a:ln>
        </p:spPr>
      </p:pic>
      <p:sp>
        <p:nvSpPr>
          <p:cNvPr id="7" name="TextBox 6">
            <a:extLst>
              <a:ext uri="{FF2B5EF4-FFF2-40B4-BE49-F238E27FC236}">
                <a16:creationId xmlns:a16="http://schemas.microsoft.com/office/drawing/2014/main" id="{0578478C-CBBD-4770-98D3-A1A78C736160}"/>
              </a:ext>
            </a:extLst>
          </p:cNvPr>
          <p:cNvSpPr txBox="1"/>
          <p:nvPr/>
        </p:nvSpPr>
        <p:spPr>
          <a:xfrm>
            <a:off x="1177551" y="1363980"/>
            <a:ext cx="2866495" cy="400110"/>
          </a:xfrm>
          <a:prstGeom prst="rect">
            <a:avLst/>
          </a:prstGeom>
          <a:noFill/>
        </p:spPr>
        <p:txBody>
          <a:bodyPr wrap="square" rtlCol="0">
            <a:spAutoFit/>
          </a:bodyPr>
          <a:lstStyle/>
          <a:p>
            <a:r>
              <a:rPr lang="en-US" sz="2000" b="1">
                <a:solidFill>
                  <a:schemeClr val="bg1"/>
                </a:solidFill>
                <a:latin typeface="Raleway" pitchFamily="2" charset="0"/>
              </a:rPr>
              <a:t>Using Z Score Method</a:t>
            </a:r>
          </a:p>
        </p:txBody>
      </p:sp>
      <p:sp>
        <p:nvSpPr>
          <p:cNvPr id="8" name="TextBox 7">
            <a:extLst>
              <a:ext uri="{FF2B5EF4-FFF2-40B4-BE49-F238E27FC236}">
                <a16:creationId xmlns:a16="http://schemas.microsoft.com/office/drawing/2014/main" id="{F2301740-226A-474F-A1D2-708568592EA5}"/>
              </a:ext>
            </a:extLst>
          </p:cNvPr>
          <p:cNvSpPr txBox="1"/>
          <p:nvPr/>
        </p:nvSpPr>
        <p:spPr>
          <a:xfrm>
            <a:off x="5563645" y="1363980"/>
            <a:ext cx="2402804" cy="400110"/>
          </a:xfrm>
          <a:prstGeom prst="rect">
            <a:avLst/>
          </a:prstGeom>
          <a:noFill/>
        </p:spPr>
        <p:txBody>
          <a:bodyPr wrap="square" rtlCol="0">
            <a:spAutoFit/>
          </a:bodyPr>
          <a:lstStyle/>
          <a:p>
            <a:r>
              <a:rPr lang="en-US" sz="2000" b="1">
                <a:solidFill>
                  <a:schemeClr val="bg1"/>
                </a:solidFill>
                <a:latin typeface="Raleway" pitchFamily="2" charset="0"/>
              </a:rPr>
              <a:t>Using IQR Method</a:t>
            </a:r>
          </a:p>
        </p:txBody>
      </p:sp>
      <p:sp>
        <p:nvSpPr>
          <p:cNvPr id="9" name="TextBox 8">
            <a:extLst>
              <a:ext uri="{FF2B5EF4-FFF2-40B4-BE49-F238E27FC236}">
                <a16:creationId xmlns:a16="http://schemas.microsoft.com/office/drawing/2014/main" id="{2EA686E5-CD23-488D-B206-AC09DAE3FA15}"/>
              </a:ext>
            </a:extLst>
          </p:cNvPr>
          <p:cNvSpPr txBox="1"/>
          <p:nvPr/>
        </p:nvSpPr>
        <p:spPr>
          <a:xfrm>
            <a:off x="1992076" y="1815556"/>
            <a:ext cx="1237444" cy="307777"/>
          </a:xfrm>
          <a:prstGeom prst="rect">
            <a:avLst/>
          </a:prstGeom>
          <a:noFill/>
        </p:spPr>
        <p:txBody>
          <a:bodyPr wrap="square" rtlCol="0">
            <a:spAutoFit/>
          </a:bodyPr>
          <a:lstStyle/>
          <a:p>
            <a:r>
              <a:rPr lang="en-US" b="1">
                <a:solidFill>
                  <a:schemeClr val="bg1"/>
                </a:solidFill>
                <a:latin typeface="Raleway" pitchFamily="2" charset="0"/>
              </a:rPr>
              <a:t>For Mileage</a:t>
            </a:r>
          </a:p>
        </p:txBody>
      </p:sp>
      <p:sp>
        <p:nvSpPr>
          <p:cNvPr id="10" name="TextBox 9">
            <a:extLst>
              <a:ext uri="{FF2B5EF4-FFF2-40B4-BE49-F238E27FC236}">
                <a16:creationId xmlns:a16="http://schemas.microsoft.com/office/drawing/2014/main" id="{D6DE3F38-3C51-440D-AFA0-A72738ABF2CB}"/>
              </a:ext>
            </a:extLst>
          </p:cNvPr>
          <p:cNvSpPr txBox="1"/>
          <p:nvPr/>
        </p:nvSpPr>
        <p:spPr>
          <a:xfrm>
            <a:off x="1880026" y="3529469"/>
            <a:ext cx="1461543" cy="307777"/>
          </a:xfrm>
          <a:prstGeom prst="rect">
            <a:avLst/>
          </a:prstGeom>
          <a:noFill/>
        </p:spPr>
        <p:txBody>
          <a:bodyPr wrap="square" rtlCol="0">
            <a:spAutoFit/>
          </a:bodyPr>
          <a:lstStyle/>
          <a:p>
            <a:r>
              <a:rPr lang="en-US" b="1">
                <a:solidFill>
                  <a:schemeClr val="bg1"/>
                </a:solidFill>
                <a:latin typeface="Raleway" pitchFamily="2" charset="0"/>
              </a:rPr>
              <a:t>For Max Power</a:t>
            </a:r>
          </a:p>
        </p:txBody>
      </p:sp>
      <p:sp>
        <p:nvSpPr>
          <p:cNvPr id="11" name="TextBox 10">
            <a:extLst>
              <a:ext uri="{FF2B5EF4-FFF2-40B4-BE49-F238E27FC236}">
                <a16:creationId xmlns:a16="http://schemas.microsoft.com/office/drawing/2014/main" id="{30718C3D-9645-4AB3-AFE0-16F863483464}"/>
              </a:ext>
            </a:extLst>
          </p:cNvPr>
          <p:cNvSpPr txBox="1"/>
          <p:nvPr/>
        </p:nvSpPr>
        <p:spPr>
          <a:xfrm>
            <a:off x="5757418" y="1854323"/>
            <a:ext cx="2015257"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12" name="TextBox 11">
            <a:extLst>
              <a:ext uri="{FF2B5EF4-FFF2-40B4-BE49-F238E27FC236}">
                <a16:creationId xmlns:a16="http://schemas.microsoft.com/office/drawing/2014/main" id="{A8F57579-5EBD-42D7-9685-3979A02F1697}"/>
              </a:ext>
            </a:extLst>
          </p:cNvPr>
          <p:cNvSpPr txBox="1"/>
          <p:nvPr/>
        </p:nvSpPr>
        <p:spPr>
          <a:xfrm>
            <a:off x="6146324" y="3513927"/>
            <a:ext cx="1237444" cy="307777"/>
          </a:xfrm>
          <a:prstGeom prst="rect">
            <a:avLst/>
          </a:prstGeom>
          <a:noFill/>
        </p:spPr>
        <p:txBody>
          <a:bodyPr wrap="square" rtlCol="0">
            <a:spAutoFit/>
          </a:bodyPr>
          <a:lstStyle/>
          <a:p>
            <a:r>
              <a:rPr lang="en-US" b="1">
                <a:solidFill>
                  <a:schemeClr val="bg1"/>
                </a:solidFill>
                <a:latin typeface="Raleway" pitchFamily="2" charset="0"/>
              </a:rPr>
              <a:t>For Engine</a:t>
            </a:r>
          </a:p>
        </p:txBody>
      </p:sp>
    </p:spTree>
    <p:extLst>
      <p:ext uri="{BB962C8B-B14F-4D97-AF65-F5344CB8AC3E}">
        <p14:creationId xmlns:p14="http://schemas.microsoft.com/office/powerpoint/2010/main" val="115689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9"/>
          <p:cNvSpPr txBox="1">
            <a:spLocks noGrp="1"/>
          </p:cNvSpPr>
          <p:nvPr>
            <p:ph type="body" idx="1"/>
          </p:nvPr>
        </p:nvSpPr>
        <p:spPr>
          <a:xfrm>
            <a:off x="727650" y="2268789"/>
            <a:ext cx="7688700" cy="2028891"/>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a:t>Using </a:t>
            </a:r>
            <a:r>
              <a:rPr lang="en-US" sz="1400" b="1"/>
              <a:t>Z-Test</a:t>
            </a:r>
            <a:r>
              <a:rPr lang="en-US" sz="1400"/>
              <a:t> on the </a:t>
            </a:r>
            <a:r>
              <a:rPr lang="en-US" sz="1400" b="1"/>
              <a:t>Brand</a:t>
            </a:r>
            <a:r>
              <a:rPr lang="en-US" sz="1400"/>
              <a:t> to see whether the assumed null hypothesis is valid.</a:t>
            </a:r>
          </a:p>
          <a:p>
            <a:pPr marL="457200" lvl="0" indent="-311150" algn="l" rtl="0">
              <a:spcBef>
                <a:spcPts val="0"/>
              </a:spcBef>
              <a:spcAft>
                <a:spcPts val="0"/>
              </a:spcAft>
              <a:buSzPts val="1300"/>
              <a:buChar char="➔"/>
            </a:pPr>
            <a:r>
              <a:rPr lang="en-US" sz="1400" b="1"/>
              <a:t>H0</a:t>
            </a:r>
            <a:r>
              <a:rPr lang="en-US" sz="1400"/>
              <a:t>: Maruti accounts for 30% of the cars sold.</a:t>
            </a:r>
            <a:br>
              <a:rPr lang="en-US" sz="1400"/>
            </a:br>
            <a:r>
              <a:rPr lang="en-US" sz="1400" b="1"/>
              <a:t>H1</a:t>
            </a:r>
            <a:r>
              <a:rPr lang="en-US" sz="1400"/>
              <a:t>: Maruti does not account for 30% of the cars sold.</a:t>
            </a:r>
          </a:p>
          <a:p>
            <a:pPr marL="457200" lvl="0" indent="-311150" algn="l" rtl="0">
              <a:spcBef>
                <a:spcPts val="0"/>
              </a:spcBef>
              <a:spcAft>
                <a:spcPts val="0"/>
              </a:spcAft>
              <a:buSzPts val="1300"/>
              <a:buChar char="➔"/>
            </a:pPr>
            <a:r>
              <a:rPr lang="en-US" sz="1400" b="1">
                <a:solidFill>
                  <a:schemeClr val="bg1"/>
                </a:solidFill>
                <a:highlight>
                  <a:srgbClr val="008080"/>
                </a:highlight>
              </a:rPr>
              <a:t>P-Value = 0.8834</a:t>
            </a:r>
            <a:r>
              <a:rPr lang="en-US" sz="1400"/>
              <a:t>. Since the p-value is greater than the level of significance(</a:t>
            </a:r>
            <a:r>
              <a:rPr lang="el-GR" sz="1400">
                <a:latin typeface="Lato" panose="020F0502020204030203" pitchFamily="34" charset="0"/>
                <a:ea typeface="Lato" panose="020F0502020204030203" pitchFamily="34" charset="0"/>
                <a:cs typeface="Lato" panose="020F0502020204030203" pitchFamily="34" charset="0"/>
              </a:rPr>
              <a:t>α</a:t>
            </a:r>
            <a:r>
              <a:rPr lang="en-US" sz="1400">
                <a:latin typeface="Lato" panose="020F0502020204030203" pitchFamily="34" charset="0"/>
                <a:ea typeface="Lato" panose="020F0502020204030203" pitchFamily="34" charset="0"/>
                <a:cs typeface="Lato" panose="020F0502020204030203" pitchFamily="34" charset="0"/>
              </a:rPr>
              <a:t>=0.05</a:t>
            </a:r>
            <a:r>
              <a:rPr lang="en-US" sz="1400"/>
              <a:t>) we accept the null hypothesis.</a:t>
            </a:r>
          </a:p>
        </p:txBody>
      </p:sp>
      <p:sp>
        <p:nvSpPr>
          <p:cNvPr id="398" name="Google Shape;398;p69"/>
          <p:cNvSpPr txBox="1">
            <a:spLocks noGrp="1"/>
          </p:cNvSpPr>
          <p:nvPr>
            <p:ph type="title"/>
          </p:nvPr>
        </p:nvSpPr>
        <p:spPr>
          <a:xfrm>
            <a:off x="729450" y="1274479"/>
            <a:ext cx="5263387"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 Testing(Z-Test)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D860-8E71-4A2E-9E61-475518747C22}"/>
              </a:ext>
            </a:extLst>
          </p:cNvPr>
          <p:cNvSpPr>
            <a:spLocks noGrp="1"/>
          </p:cNvSpPr>
          <p:nvPr>
            <p:ph type="title"/>
          </p:nvPr>
        </p:nvSpPr>
        <p:spPr>
          <a:xfrm>
            <a:off x="727650" y="1281513"/>
            <a:ext cx="7688700" cy="535200"/>
          </a:xfrm>
        </p:spPr>
        <p:txBody>
          <a:bodyPr/>
          <a:lstStyle/>
          <a:p>
            <a:r>
              <a:rPr lang="en-US"/>
              <a:t>Hypothesis Testing(Chi-Square Test)</a:t>
            </a:r>
          </a:p>
        </p:txBody>
      </p:sp>
      <p:sp>
        <p:nvSpPr>
          <p:cNvPr id="4" name="Google Shape;397;p69">
            <a:extLst>
              <a:ext uri="{FF2B5EF4-FFF2-40B4-BE49-F238E27FC236}">
                <a16:creationId xmlns:a16="http://schemas.microsoft.com/office/drawing/2014/main" id="{D1A9E7D2-369F-4095-A819-341CBF2BFE84}"/>
              </a:ext>
            </a:extLst>
          </p:cNvPr>
          <p:cNvSpPr txBox="1">
            <a:spLocks noGrp="1"/>
          </p:cNvSpPr>
          <p:nvPr>
            <p:ph type="body" idx="1"/>
          </p:nvPr>
        </p:nvSpPr>
        <p:spPr>
          <a:xfrm>
            <a:off x="727650" y="2360229"/>
            <a:ext cx="7688700" cy="2359013"/>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b="1"/>
              <a:t>Chi-Square test </a:t>
            </a:r>
            <a:r>
              <a:rPr lang="en-US" sz="1400"/>
              <a:t>on </a:t>
            </a:r>
            <a:r>
              <a:rPr lang="en-US" sz="1400" b="1"/>
              <a:t>Region</a:t>
            </a:r>
            <a:r>
              <a:rPr lang="en-US" sz="1400"/>
              <a:t> and </a:t>
            </a:r>
            <a:r>
              <a:rPr lang="en-US" sz="1400" b="1"/>
              <a:t>Year</a:t>
            </a:r>
            <a:r>
              <a:rPr lang="en-US" sz="1400"/>
              <a:t> of the already sold cars to find if the two attributes have association</a:t>
            </a:r>
          </a:p>
          <a:p>
            <a:pPr marL="457200" lvl="0" indent="-311150" algn="l" rtl="0">
              <a:spcBef>
                <a:spcPts val="0"/>
              </a:spcBef>
              <a:spcAft>
                <a:spcPts val="0"/>
              </a:spcAft>
              <a:buSzPts val="1300"/>
              <a:buChar char="➔"/>
            </a:pPr>
            <a:r>
              <a:rPr lang="en-US" sz="1400" b="1"/>
              <a:t>H0</a:t>
            </a:r>
            <a:r>
              <a:rPr lang="en-US" sz="1400"/>
              <a:t>: Region and Year for already sold cars have no association.</a:t>
            </a:r>
            <a:br>
              <a:rPr lang="en-US" sz="1400"/>
            </a:br>
            <a:r>
              <a:rPr lang="en-US" sz="1400" b="1"/>
              <a:t>H1</a:t>
            </a:r>
            <a:r>
              <a:rPr lang="en-US" sz="1400"/>
              <a:t>: Region and Year for already sold cars have no association.</a:t>
            </a:r>
          </a:p>
          <a:p>
            <a:pPr marL="457200" lvl="0" indent="-311150" algn="l" rtl="0">
              <a:spcBef>
                <a:spcPts val="0"/>
              </a:spcBef>
              <a:spcAft>
                <a:spcPts val="0"/>
              </a:spcAft>
              <a:buSzPts val="1300"/>
              <a:buChar char="➔"/>
            </a:pPr>
            <a:r>
              <a:rPr lang="en-US" sz="1400" b="1">
                <a:solidFill>
                  <a:schemeClr val="bg1"/>
                </a:solidFill>
                <a:highlight>
                  <a:srgbClr val="008080"/>
                </a:highlight>
              </a:rPr>
              <a:t>P-Value = 0.6115</a:t>
            </a:r>
            <a:r>
              <a:rPr lang="en-US" sz="1400"/>
              <a:t>. Since p-value is not close to 0 we accept the null hypothesis.</a:t>
            </a:r>
          </a:p>
        </p:txBody>
      </p:sp>
    </p:spTree>
    <p:extLst>
      <p:ext uri="{BB962C8B-B14F-4D97-AF65-F5344CB8AC3E}">
        <p14:creationId xmlns:p14="http://schemas.microsoft.com/office/powerpoint/2010/main" val="127285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 23">
            <a:extLst>
              <a:ext uri="{FF2B5EF4-FFF2-40B4-BE49-F238E27FC236}">
                <a16:creationId xmlns:a16="http://schemas.microsoft.com/office/drawing/2014/main" id="{46AA2671-33B8-4FA5-8260-333A05E54A4D}"/>
              </a:ext>
            </a:extLst>
          </p:cNvPr>
          <p:cNvSpPr/>
          <p:nvPr/>
        </p:nvSpPr>
        <p:spPr bwMode="gray">
          <a:xfrm>
            <a:off x="782981" y="943887"/>
            <a:ext cx="2758680" cy="617220"/>
          </a:xfrm>
          <a:prstGeom prst="homePlate">
            <a:avLst/>
          </a:prstGeom>
          <a:solidFill>
            <a:srgbClr val="9BD632"/>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2.1</a:t>
            </a:r>
          </a:p>
        </p:txBody>
      </p:sp>
      <p:sp>
        <p:nvSpPr>
          <p:cNvPr id="13" name="Text Placeholder 3">
            <a:extLst>
              <a:ext uri="{FF2B5EF4-FFF2-40B4-BE49-F238E27FC236}">
                <a16:creationId xmlns:a16="http://schemas.microsoft.com/office/drawing/2014/main" id="{FF9180B6-CBD8-4A7F-ABCC-9BBC3410DB73}"/>
              </a:ext>
            </a:extLst>
          </p:cNvPr>
          <p:cNvSpPr txBox="1">
            <a:spLocks/>
          </p:cNvSpPr>
          <p:nvPr/>
        </p:nvSpPr>
        <p:spPr bwMode="gray">
          <a:xfrm>
            <a:off x="3748233" y="2706550"/>
            <a:ext cx="4320540" cy="617220"/>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Use Power BI and perform Data Manipulation using Power Query Editor</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Build visualization for the given tasks and produce insights</a:t>
            </a:r>
          </a:p>
          <a:p>
            <a:pPr marL="85725" lvl="1" indent="-85725">
              <a:spcBef>
                <a:spcPts val="450"/>
              </a:spcBef>
              <a:buClrTx/>
              <a:buSzPct val="100000"/>
              <a:buFont typeface="Arial"/>
              <a:buChar char="•"/>
              <a:defRPr/>
            </a:pPr>
            <a:endPar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sp>
        <p:nvSpPr>
          <p:cNvPr id="14" name="Pentagon 25">
            <a:extLst>
              <a:ext uri="{FF2B5EF4-FFF2-40B4-BE49-F238E27FC236}">
                <a16:creationId xmlns:a16="http://schemas.microsoft.com/office/drawing/2014/main" id="{75AC2CCC-A9FF-46F9-B642-3F5831361324}"/>
              </a:ext>
            </a:extLst>
          </p:cNvPr>
          <p:cNvSpPr/>
          <p:nvPr/>
        </p:nvSpPr>
        <p:spPr bwMode="gray">
          <a:xfrm>
            <a:off x="782981" y="2690194"/>
            <a:ext cx="2758680" cy="617220"/>
          </a:xfrm>
          <a:prstGeom prst="homePlate">
            <a:avLst/>
          </a:prstGeom>
          <a:solidFill>
            <a:srgbClr val="77A721"/>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2.3</a:t>
            </a:r>
          </a:p>
        </p:txBody>
      </p:sp>
      <p:sp>
        <p:nvSpPr>
          <p:cNvPr id="15" name="Text Placeholder 3">
            <a:extLst>
              <a:ext uri="{FF2B5EF4-FFF2-40B4-BE49-F238E27FC236}">
                <a16:creationId xmlns:a16="http://schemas.microsoft.com/office/drawing/2014/main" id="{82B07D4C-0D8D-474E-A63B-849710BF7414}"/>
              </a:ext>
            </a:extLst>
          </p:cNvPr>
          <p:cNvSpPr txBox="1">
            <a:spLocks/>
          </p:cNvSpPr>
          <p:nvPr/>
        </p:nvSpPr>
        <p:spPr bwMode="gray">
          <a:xfrm>
            <a:off x="3748233" y="3563347"/>
            <a:ext cx="4320540" cy="617220"/>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Build and Compare ML models on the data with appropriate regularization and hyperparameter.</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Identify right metric to evaluate the performance of the model.</a:t>
            </a:r>
          </a:p>
        </p:txBody>
      </p:sp>
      <p:sp>
        <p:nvSpPr>
          <p:cNvPr id="16" name="Pentagon 27">
            <a:extLst>
              <a:ext uri="{FF2B5EF4-FFF2-40B4-BE49-F238E27FC236}">
                <a16:creationId xmlns:a16="http://schemas.microsoft.com/office/drawing/2014/main" id="{439C43F2-98C9-4147-B074-60E9B901C649}"/>
              </a:ext>
            </a:extLst>
          </p:cNvPr>
          <p:cNvSpPr/>
          <p:nvPr/>
        </p:nvSpPr>
        <p:spPr bwMode="gray">
          <a:xfrm>
            <a:off x="782981" y="3563347"/>
            <a:ext cx="2758680" cy="617220"/>
          </a:xfrm>
          <a:prstGeom prst="homePlate">
            <a:avLst/>
          </a:prstGeom>
          <a:solidFill>
            <a:srgbClr val="679222"/>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2.4</a:t>
            </a:r>
          </a:p>
        </p:txBody>
      </p:sp>
      <p:sp>
        <p:nvSpPr>
          <p:cNvPr id="17" name="Text Placeholder 3">
            <a:extLst>
              <a:ext uri="{FF2B5EF4-FFF2-40B4-BE49-F238E27FC236}">
                <a16:creationId xmlns:a16="http://schemas.microsoft.com/office/drawing/2014/main" id="{8A985592-8839-4E4D-92C3-C134803F7622}"/>
              </a:ext>
            </a:extLst>
          </p:cNvPr>
          <p:cNvSpPr txBox="1">
            <a:spLocks/>
          </p:cNvSpPr>
          <p:nvPr/>
        </p:nvSpPr>
        <p:spPr bwMode="gray">
          <a:xfrm>
            <a:off x="3748233" y="934362"/>
            <a:ext cx="4320540" cy="716751"/>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indicative analysis on the given data</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Visualization using Python</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Infer appropriate results from the Visualization</a:t>
            </a:r>
          </a:p>
        </p:txBody>
      </p:sp>
      <p:sp>
        <p:nvSpPr>
          <p:cNvPr id="18" name="Pentagon 29">
            <a:extLst>
              <a:ext uri="{FF2B5EF4-FFF2-40B4-BE49-F238E27FC236}">
                <a16:creationId xmlns:a16="http://schemas.microsoft.com/office/drawing/2014/main" id="{89F8D01E-C7DC-40D3-BCB1-C15B9B484FC2}"/>
              </a:ext>
            </a:extLst>
          </p:cNvPr>
          <p:cNvSpPr/>
          <p:nvPr/>
        </p:nvSpPr>
        <p:spPr bwMode="gray">
          <a:xfrm>
            <a:off x="790070" y="1817040"/>
            <a:ext cx="2758680" cy="617220"/>
          </a:xfrm>
          <a:prstGeom prst="homePlate">
            <a:avLst/>
          </a:prstGeom>
          <a:solidFill>
            <a:srgbClr val="86BC25"/>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2.2</a:t>
            </a:r>
          </a:p>
        </p:txBody>
      </p:sp>
      <p:sp>
        <p:nvSpPr>
          <p:cNvPr id="19" name="Text Placeholder 3">
            <a:extLst>
              <a:ext uri="{FF2B5EF4-FFF2-40B4-BE49-F238E27FC236}">
                <a16:creationId xmlns:a16="http://schemas.microsoft.com/office/drawing/2014/main" id="{694B7B68-CC92-4D93-BD3A-064E5A7BE11F}"/>
              </a:ext>
            </a:extLst>
          </p:cNvPr>
          <p:cNvSpPr txBox="1">
            <a:spLocks/>
          </p:cNvSpPr>
          <p:nvPr/>
        </p:nvSpPr>
        <p:spPr bwMode="gray">
          <a:xfrm>
            <a:off x="3748233" y="1704606"/>
            <a:ext cx="4320540" cy="948451"/>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Univariate, Bi-Variate and Multivariate Analysis</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Missing Values and Outlier Analysis and treatment</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Data Scaling and Transformation</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Feature Engineering</a:t>
            </a:r>
          </a:p>
        </p:txBody>
      </p:sp>
    </p:spTree>
    <p:extLst>
      <p:ext uri="{BB962C8B-B14F-4D97-AF65-F5344CB8AC3E}">
        <p14:creationId xmlns:p14="http://schemas.microsoft.com/office/powerpoint/2010/main" val="177367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65"/>
          <p:cNvPicPr preferRelativeResize="0"/>
          <p:nvPr/>
        </p:nvPicPr>
        <p:blipFill rotWithShape="1">
          <a:blip r:embed="rId3">
            <a:alphaModFix/>
          </a:blip>
          <a:srcRect t="16493" b="16486"/>
          <a:stretch/>
        </p:blipFill>
        <p:spPr>
          <a:xfrm>
            <a:off x="25" y="11280"/>
            <a:ext cx="9143982" cy="3201930"/>
          </a:xfrm>
          <a:prstGeom prst="flowChartDocument">
            <a:avLst/>
          </a:prstGeom>
          <a:noFill/>
          <a:ln>
            <a:noFill/>
          </a:ln>
        </p:spPr>
      </p:pic>
      <p:sp>
        <p:nvSpPr>
          <p:cNvPr id="362" name="Google Shape;362;p65"/>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 using Python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54EE-CF4A-44D4-AA83-7B1E40040ABB}"/>
              </a:ext>
            </a:extLst>
          </p:cNvPr>
          <p:cNvSpPr>
            <a:spLocks noGrp="1"/>
          </p:cNvSpPr>
          <p:nvPr>
            <p:ph type="title" idx="4294967295"/>
          </p:nvPr>
        </p:nvSpPr>
        <p:spPr>
          <a:xfrm>
            <a:off x="361431" y="177470"/>
            <a:ext cx="7688263" cy="534988"/>
          </a:xfrm>
        </p:spPr>
        <p:txBody>
          <a:bodyPr/>
          <a:lstStyle/>
          <a:p>
            <a:r>
              <a:rPr lang="en-US" dirty="0"/>
              <a:t>Variables Describing Selling Price</a:t>
            </a:r>
          </a:p>
        </p:txBody>
      </p:sp>
      <p:pic>
        <p:nvPicPr>
          <p:cNvPr id="6146" name="Picture 2">
            <a:extLst>
              <a:ext uri="{FF2B5EF4-FFF2-40B4-BE49-F238E27FC236}">
                <a16:creationId xmlns:a16="http://schemas.microsoft.com/office/drawing/2014/main" id="{5DA8AFA0-E729-4DDC-AD67-A0DED4D1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31" y="811560"/>
            <a:ext cx="2234658" cy="16948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B384853-FECE-43D7-812A-57E8F059C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977" y="3288545"/>
            <a:ext cx="2414821" cy="181259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81A92FC-F36B-485F-8F4D-8C1CE8807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839" y="851172"/>
            <a:ext cx="2450329" cy="180516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C3984F54-3D7C-444E-9613-386395E3B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936" y="2795047"/>
            <a:ext cx="2579700" cy="2258109"/>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FE8DC2DF-951B-489A-B2FF-1A8FBCB3F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291" y="922706"/>
            <a:ext cx="2832527" cy="23658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a:extLst>
              <a:ext uri="{FF2B5EF4-FFF2-40B4-BE49-F238E27FC236}">
                <a16:creationId xmlns:a16="http://schemas.microsoft.com/office/drawing/2014/main" id="{FC81841E-8011-4D00-B56C-6E8AE6373F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17" y="2637084"/>
            <a:ext cx="2677791" cy="255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86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132-EE37-42ED-A37B-1CFE25CF033F}"/>
              </a:ext>
            </a:extLst>
          </p:cNvPr>
          <p:cNvSpPr>
            <a:spLocks noGrp="1"/>
          </p:cNvSpPr>
          <p:nvPr>
            <p:ph type="title" idx="4294967295"/>
          </p:nvPr>
        </p:nvSpPr>
        <p:spPr>
          <a:xfrm>
            <a:off x="0" y="222250"/>
            <a:ext cx="8353425" cy="350838"/>
          </a:xfrm>
        </p:spPr>
        <p:txBody>
          <a:bodyPr/>
          <a:lstStyle/>
          <a:p>
            <a:r>
              <a:rPr lang="en-US" dirty="0"/>
              <a:t>Variables Describing Selling Price(contd.)</a:t>
            </a:r>
          </a:p>
        </p:txBody>
      </p:sp>
      <p:pic>
        <p:nvPicPr>
          <p:cNvPr id="3" name="Picture 22">
            <a:extLst>
              <a:ext uri="{FF2B5EF4-FFF2-40B4-BE49-F238E27FC236}">
                <a16:creationId xmlns:a16="http://schemas.microsoft.com/office/drawing/2014/main" id="{AE82736A-062F-4B76-849F-F624B274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311" y="1091895"/>
            <a:ext cx="3517655" cy="401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C54C184D-F5BA-4D0B-BAD8-9BA8F2C45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0" y="1091894"/>
            <a:ext cx="3375067" cy="3585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661C53B1-AE1A-40B6-B603-23E056BA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941" y="1857461"/>
            <a:ext cx="2064579" cy="21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82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75CD-476E-45ED-8C78-9E719644AF84}"/>
              </a:ext>
            </a:extLst>
          </p:cNvPr>
          <p:cNvSpPr>
            <a:spLocks noGrp="1"/>
          </p:cNvSpPr>
          <p:nvPr>
            <p:ph type="title"/>
          </p:nvPr>
        </p:nvSpPr>
        <p:spPr/>
        <p:txBody>
          <a:bodyPr/>
          <a:lstStyle/>
          <a:p>
            <a:r>
              <a:rPr lang="en-US" dirty="0"/>
              <a:t>Specific locations selling more</a:t>
            </a:r>
          </a:p>
        </p:txBody>
      </p:sp>
      <p:pic>
        <p:nvPicPr>
          <p:cNvPr id="6" name="Picture 2">
            <a:extLst>
              <a:ext uri="{FF2B5EF4-FFF2-40B4-BE49-F238E27FC236}">
                <a16:creationId xmlns:a16="http://schemas.microsoft.com/office/drawing/2014/main" id="{C8AC206A-8854-4119-A395-4EC3B8BD1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14" y="878149"/>
            <a:ext cx="4917073" cy="338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3DE224E-2DDE-42B9-8841-F2A6D2054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314" y="878148"/>
            <a:ext cx="3743872" cy="338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99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Problem statement</a:t>
            </a:r>
            <a:endParaRPr sz="3000"/>
          </a:p>
        </p:txBody>
      </p:sp>
      <p:sp>
        <p:nvSpPr>
          <p:cNvPr id="314" name="Google Shape;314;p56"/>
          <p:cNvSpPr txBox="1">
            <a:spLocks noGrp="1"/>
          </p:cNvSpPr>
          <p:nvPr>
            <p:ph type="body" idx="2"/>
          </p:nvPr>
        </p:nvSpPr>
        <p:spPr>
          <a:xfrm>
            <a:off x="5174225" y="1059000"/>
            <a:ext cx="3682800" cy="33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rPr>
              <a:t>XYZ company aspires to enter the US used car market</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l" rtl="0">
              <a:spcBef>
                <a:spcPts val="1000"/>
              </a:spcBef>
              <a:spcAft>
                <a:spcPts val="0"/>
              </a:spcAft>
              <a:buNone/>
            </a:pPr>
            <a:r>
              <a:rPr lang="en-GB" dirty="0"/>
              <a:t>Based on the dataset of different types of used cars across the market:</a:t>
            </a:r>
            <a:endParaRPr dirty="0"/>
          </a:p>
          <a:p>
            <a:pPr marL="457200" lvl="0" indent="-311150" algn="l" rtl="0">
              <a:spcBef>
                <a:spcPts val="1600"/>
              </a:spcBef>
              <a:spcAft>
                <a:spcPts val="0"/>
              </a:spcAft>
              <a:buSzPts val="1300"/>
              <a:buChar char="➔"/>
            </a:pPr>
            <a:r>
              <a:rPr lang="en-GB" dirty="0"/>
              <a:t>List the output of exploratory analysis.</a:t>
            </a:r>
            <a:endParaRPr dirty="0"/>
          </a:p>
          <a:p>
            <a:pPr marL="457200" lvl="0" indent="-311150" algn="l" rtl="0">
              <a:spcBef>
                <a:spcPts val="0"/>
              </a:spcBef>
              <a:spcAft>
                <a:spcPts val="0"/>
              </a:spcAft>
              <a:buSzPts val="1300"/>
              <a:buChar char="➔"/>
            </a:pPr>
            <a:r>
              <a:rPr lang="en-GB" dirty="0"/>
              <a:t>Highlight important outcomes/findings from the data by descriptive analysis.</a:t>
            </a:r>
            <a:endParaRPr dirty="0"/>
          </a:p>
          <a:p>
            <a:pPr marL="457200" lvl="0" indent="-311150" algn="l" rtl="0">
              <a:spcBef>
                <a:spcPts val="0"/>
              </a:spcBef>
              <a:spcAft>
                <a:spcPts val="0"/>
              </a:spcAft>
              <a:buSzPts val="1300"/>
              <a:buChar char="➔"/>
            </a:pPr>
            <a:r>
              <a:rPr lang="en-GB" dirty="0"/>
              <a:t>Build an appropriate predictive model for predicting the price of a used car.</a:t>
            </a:r>
            <a:endParaRPr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4868-72F7-45FD-A9E9-9816CE570162}"/>
              </a:ext>
            </a:extLst>
          </p:cNvPr>
          <p:cNvSpPr>
            <a:spLocks noGrp="1"/>
          </p:cNvSpPr>
          <p:nvPr>
            <p:ph type="title"/>
          </p:nvPr>
        </p:nvSpPr>
        <p:spPr/>
        <p:txBody>
          <a:bodyPr/>
          <a:lstStyle/>
          <a:p>
            <a:r>
              <a:rPr lang="en-US" dirty="0"/>
              <a:t>Brands Selling The Most Cars</a:t>
            </a:r>
          </a:p>
        </p:txBody>
      </p:sp>
      <p:pic>
        <p:nvPicPr>
          <p:cNvPr id="2050" name="Picture 2">
            <a:extLst>
              <a:ext uri="{FF2B5EF4-FFF2-40B4-BE49-F238E27FC236}">
                <a16:creationId xmlns:a16="http://schemas.microsoft.com/office/drawing/2014/main" id="{CB95174B-D59D-4D85-8FA0-79889651A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711" y="832661"/>
            <a:ext cx="5685252" cy="4089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5938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A206-AB86-4E90-A954-8745E665D4CC}"/>
              </a:ext>
            </a:extLst>
          </p:cNvPr>
          <p:cNvSpPr>
            <a:spLocks noGrp="1"/>
          </p:cNvSpPr>
          <p:nvPr>
            <p:ph type="ctrTitle"/>
          </p:nvPr>
        </p:nvSpPr>
        <p:spPr/>
        <p:txBody>
          <a:bodyPr/>
          <a:lstStyle/>
          <a:p>
            <a:r>
              <a:rPr lang="en-US" sz="2200" dirty="0"/>
              <a:t>Heatmap to show Correlation of variables with Selling Price</a:t>
            </a:r>
          </a:p>
        </p:txBody>
      </p:sp>
      <p:pic>
        <p:nvPicPr>
          <p:cNvPr id="8194" name="Picture 2">
            <a:extLst>
              <a:ext uri="{FF2B5EF4-FFF2-40B4-BE49-F238E27FC236}">
                <a16:creationId xmlns:a16="http://schemas.microsoft.com/office/drawing/2014/main" id="{4C0543C8-810F-426F-B5E0-39237EEDA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01" y="1481579"/>
            <a:ext cx="4312478" cy="325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9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68"/>
          <p:cNvPicPr preferRelativeResize="0"/>
          <p:nvPr/>
        </p:nvPicPr>
        <p:blipFill rotWithShape="1">
          <a:blip r:embed="rId3">
            <a:alphaModFix amt="30000"/>
          </a:blip>
          <a:srcRect t="8637" b="8629"/>
          <a:stretch/>
        </p:blipFill>
        <p:spPr>
          <a:xfrm>
            <a:off x="75" y="0"/>
            <a:ext cx="9143999" cy="5143497"/>
          </a:xfrm>
          <a:prstGeom prst="rect">
            <a:avLst/>
          </a:prstGeom>
          <a:noFill/>
          <a:ln>
            <a:noFill/>
          </a:ln>
        </p:spPr>
      </p:pic>
      <p:sp>
        <p:nvSpPr>
          <p:cNvPr id="380" name="Google Shape;380;p68"/>
          <p:cNvSpPr/>
          <p:nvPr/>
        </p:nvSpPr>
        <p:spPr>
          <a:xfrm>
            <a:off x="1381125" y="1638325"/>
            <a:ext cx="6381900" cy="1866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68"/>
          <p:cNvSpPr txBox="1">
            <a:spLocks noGrp="1"/>
          </p:cNvSpPr>
          <p:nvPr>
            <p:ph type="ctrTitle"/>
          </p:nvPr>
        </p:nvSpPr>
        <p:spPr>
          <a:xfrm>
            <a:off x="1866900" y="1981200"/>
            <a:ext cx="53625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Exploratory Data Analysis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5174225" y="1318650"/>
            <a:ext cx="3374400" cy="34873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solidFill>
                  <a:schemeClr val="dk1"/>
                </a:solidFill>
              </a:rPr>
              <a:t>Missing value treatment</a:t>
            </a:r>
          </a:p>
          <a:p>
            <a:pPr marL="0" lvl="0" indent="0" algn="l" rtl="0">
              <a:lnSpc>
                <a:spcPct val="115000"/>
              </a:lnSpc>
              <a:spcBef>
                <a:spcPts val="0"/>
              </a:spcBef>
              <a:spcAft>
                <a:spcPts val="0"/>
              </a:spcAft>
              <a:buNone/>
            </a:pPr>
            <a:endParaRPr sz="1600" b="1" dirty="0">
              <a:solidFill>
                <a:schemeClr val="dk1"/>
              </a:solidFill>
            </a:endParaRPr>
          </a:p>
          <a:p>
            <a:pPr marL="285750" lvl="0" indent="-285750" algn="l" rtl="0">
              <a:lnSpc>
                <a:spcPct val="115000"/>
              </a:lnSpc>
              <a:spcBef>
                <a:spcPts val="0"/>
              </a:spcBef>
              <a:spcAft>
                <a:spcPts val="0"/>
              </a:spcAft>
              <a:buFont typeface="Lato" panose="020F0502020204030203" pitchFamily="34" charset="0"/>
              <a:buChar char="→"/>
            </a:pPr>
            <a:r>
              <a:rPr lang="en-US" dirty="0"/>
              <a:t>There were no missing values found in the data set.</a:t>
            </a:r>
          </a:p>
          <a:p>
            <a:pPr marL="285750" lvl="0" indent="-285750" algn="l" rtl="0">
              <a:lnSpc>
                <a:spcPct val="115000"/>
              </a:lnSpc>
              <a:spcBef>
                <a:spcPts val="0"/>
              </a:spcBef>
              <a:spcAft>
                <a:spcPts val="0"/>
              </a:spcAft>
              <a:buFont typeface="Lato" panose="020F0502020204030203" pitchFamily="34" charset="0"/>
              <a:buChar char="→"/>
            </a:pPr>
            <a:r>
              <a:rPr lang="en-US" dirty="0"/>
              <a:t>However, there were records in our dataset which had mileage 0.</a:t>
            </a:r>
          </a:p>
          <a:p>
            <a:pPr marL="285750" lvl="0" indent="-285750" algn="l" rtl="0">
              <a:lnSpc>
                <a:spcPct val="115000"/>
              </a:lnSpc>
              <a:spcBef>
                <a:spcPts val="0"/>
              </a:spcBef>
              <a:spcAft>
                <a:spcPts val="0"/>
              </a:spcAft>
              <a:buFont typeface="Lato" panose="020F0502020204030203" pitchFamily="34" charset="0"/>
              <a:buChar char="→"/>
            </a:pPr>
            <a:r>
              <a:rPr lang="en-US" dirty="0"/>
              <a:t>We took the average of the mileage for each Brand and substituted the 0 mileage of the respective records.</a:t>
            </a:r>
          </a:p>
          <a:p>
            <a:pPr marL="0" lvl="0" indent="0" algn="l" rtl="0">
              <a:lnSpc>
                <a:spcPct val="115000"/>
              </a:lnSpc>
              <a:spcBef>
                <a:spcPts val="0"/>
              </a:spcBef>
              <a:spcAft>
                <a:spcPts val="0"/>
              </a:spcAft>
              <a:buNone/>
            </a:pPr>
            <a:endParaRPr dirty="0"/>
          </a:p>
          <a:p>
            <a:pPr marL="0" lvl="0" indent="0" algn="l" rtl="0">
              <a:lnSpc>
                <a:spcPct val="115000"/>
              </a:lnSpc>
              <a:spcBef>
                <a:spcPts val="1000"/>
              </a:spcBef>
              <a:spcAft>
                <a:spcPts val="1600"/>
              </a:spcAft>
              <a:buNone/>
            </a:pPr>
            <a:endParaRPr dirty="0"/>
          </a:p>
        </p:txBody>
      </p:sp>
      <p:sp>
        <p:nvSpPr>
          <p:cNvPr id="320" name="Google Shape;320;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t>Missing Value Identification and Treatment</a:t>
            </a:r>
          </a:p>
          <a:p>
            <a:pPr marL="0" lvl="0" indent="0" algn="l" rtl="0">
              <a:spcBef>
                <a:spcPts val="0"/>
              </a:spcBef>
              <a:spcAft>
                <a:spcPts val="0"/>
              </a:spcAft>
              <a:buNone/>
            </a:pPr>
            <a:endParaRPr sz="3000" dirty="0"/>
          </a:p>
        </p:txBody>
      </p:sp>
    </p:spTree>
    <p:extLst>
      <p:ext uri="{BB962C8B-B14F-4D97-AF65-F5344CB8AC3E}">
        <p14:creationId xmlns:p14="http://schemas.microsoft.com/office/powerpoint/2010/main" val="101595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071A-7925-4544-9EB9-EF43AE38D721}"/>
              </a:ext>
            </a:extLst>
          </p:cNvPr>
          <p:cNvSpPr>
            <a:spLocks noGrp="1"/>
          </p:cNvSpPr>
          <p:nvPr>
            <p:ph type="title"/>
          </p:nvPr>
        </p:nvSpPr>
        <p:spPr/>
        <p:txBody>
          <a:bodyPr/>
          <a:lstStyle/>
          <a:p>
            <a:r>
              <a:rPr lang="en-US" dirty="0"/>
              <a:t>Outlier Analysis (contd.)</a:t>
            </a:r>
          </a:p>
        </p:txBody>
      </p:sp>
      <p:sp>
        <p:nvSpPr>
          <p:cNvPr id="4" name="Text Placeholder 3">
            <a:extLst>
              <a:ext uri="{FF2B5EF4-FFF2-40B4-BE49-F238E27FC236}">
                <a16:creationId xmlns:a16="http://schemas.microsoft.com/office/drawing/2014/main" id="{BD478DA2-2C1F-4A34-8E35-9CAE7741F9AF}"/>
              </a:ext>
            </a:extLst>
          </p:cNvPr>
          <p:cNvSpPr>
            <a:spLocks noGrp="1"/>
          </p:cNvSpPr>
          <p:nvPr>
            <p:ph type="body" idx="1"/>
          </p:nvPr>
        </p:nvSpPr>
        <p:spPr/>
        <p:txBody>
          <a:bodyPr/>
          <a:lstStyle/>
          <a:p>
            <a:pPr marL="0" marR="0" indent="0" algn="l" rtl="0">
              <a:lnSpc>
                <a:spcPct val="100000"/>
              </a:lnSpc>
              <a:spcBef>
                <a:spcPts val="0"/>
              </a:spcBef>
              <a:spcAft>
                <a:spcPts val="0"/>
              </a:spcAft>
              <a:buNone/>
            </a:pPr>
            <a:r>
              <a:rPr lang="en-US" sz="1600" b="1" i="0" dirty="0">
                <a:solidFill>
                  <a:srgbClr val="1A9988"/>
                </a:solidFill>
                <a:effectLst/>
                <a:latin typeface="Lato" panose="020F0502020204030203" pitchFamily="34" charset="0"/>
                <a:ea typeface="Lato" panose="020F0502020204030203" pitchFamily="34" charset="0"/>
                <a:cs typeface="Lato" panose="020F0502020204030203" pitchFamily="34" charset="0"/>
              </a:rPr>
              <a:t>Kilometer Driven Outlier Analysis</a:t>
            </a:r>
          </a:p>
          <a:p>
            <a:pPr marL="0" marR="0" indent="0" algn="l" rtl="0">
              <a:lnSpc>
                <a:spcPct val="100000"/>
              </a:lnSpc>
              <a:spcBef>
                <a:spcPts val="0"/>
              </a:spcBef>
              <a:spcAft>
                <a:spcPts val="0"/>
              </a:spcAft>
              <a:buNone/>
            </a:pPr>
            <a:endParaRPr lang="en-US" sz="1600" dirty="0">
              <a:effectLst/>
            </a:endParaRPr>
          </a:p>
          <a:p>
            <a:pPr marL="285750" indent="-285750" algn="just">
              <a:lnSpc>
                <a:spcPct val="100000"/>
              </a:lnSpc>
              <a:buFont typeface="Lato" panose="020F0502020204030203" pitchFamily="34" charset="0"/>
              <a:buChar char="→"/>
            </a:pPr>
            <a:r>
              <a:rPr lang="en-US" b="0" i="0" dirty="0">
                <a:solidFill>
                  <a:srgbClr val="595959"/>
                </a:solidFill>
                <a:effectLst/>
                <a:latin typeface="Lato" panose="020F0502020204030203" pitchFamily="34" charset="0"/>
                <a:ea typeface="Lato" panose="020F0502020204030203" pitchFamily="34" charset="0"/>
                <a:cs typeface="Lato" panose="020F0502020204030203" pitchFamily="34" charset="0"/>
              </a:rPr>
              <a:t>Kilometer driven outlier analysis using IQR method resulted in 194 outliers.</a:t>
            </a:r>
            <a:endParaRPr lang="en-US" dirty="0">
              <a:effectLst/>
            </a:endParaRPr>
          </a:p>
          <a:p>
            <a:pPr marL="285750" marR="0" indent="-285750" algn="just" rtl="0">
              <a:lnSpc>
                <a:spcPct val="100000"/>
              </a:lnSpc>
              <a:spcBef>
                <a:spcPts val="0"/>
              </a:spcBef>
              <a:spcAft>
                <a:spcPts val="0"/>
              </a:spcAft>
              <a:buFont typeface="Lato" panose="020F0502020204030203" pitchFamily="34" charset="0"/>
              <a:buChar char="→"/>
            </a:pPr>
            <a:r>
              <a:rPr lang="en-US" b="0" i="0" dirty="0">
                <a:solidFill>
                  <a:srgbClr val="595959"/>
                </a:solidFill>
                <a:effectLst/>
                <a:latin typeface="Lato" panose="020F0502020204030203" pitchFamily="34" charset="0"/>
                <a:ea typeface="Lato" panose="020F0502020204030203" pitchFamily="34" charset="0"/>
                <a:cs typeface="Lato" panose="020F0502020204030203" pitchFamily="34" charset="0"/>
              </a:rPr>
              <a:t>Analyzing the outliers gave us the insight that those vehicles were mostly diesel driven having 5 or 7 seats.</a:t>
            </a:r>
            <a:endParaRPr lang="en-US" dirty="0">
              <a:effectLst/>
            </a:endParaRPr>
          </a:p>
          <a:p>
            <a:pPr marL="0" lvl="0" indent="0" algn="l" rtl="0">
              <a:lnSpc>
                <a:spcPct val="115000"/>
              </a:lnSpc>
              <a:spcBef>
                <a:spcPts val="0"/>
              </a:spcBef>
              <a:spcAft>
                <a:spcPts val="0"/>
              </a:spcAft>
              <a:buNone/>
            </a:pPr>
            <a:endParaRPr lang="en-US" dirty="0"/>
          </a:p>
          <a:p>
            <a:pPr marL="0" lvl="0" indent="0" algn="l" rtl="0">
              <a:lnSpc>
                <a:spcPct val="115000"/>
              </a:lnSpc>
              <a:spcBef>
                <a:spcPts val="1000"/>
              </a:spcBef>
              <a:spcAft>
                <a:spcPts val="1600"/>
              </a:spcAft>
              <a:buNone/>
            </a:pPr>
            <a:endParaRPr lang="en-US" dirty="0"/>
          </a:p>
          <a:p>
            <a:pPr marL="146050" indent="0">
              <a:buNone/>
            </a:pPr>
            <a:endParaRPr lang="en-US" dirty="0"/>
          </a:p>
        </p:txBody>
      </p:sp>
      <p:sp>
        <p:nvSpPr>
          <p:cNvPr id="3" name="Text Placeholder 2">
            <a:extLst>
              <a:ext uri="{FF2B5EF4-FFF2-40B4-BE49-F238E27FC236}">
                <a16:creationId xmlns:a16="http://schemas.microsoft.com/office/drawing/2014/main" id="{9B8EEDF7-6678-4DD3-857F-3AD916606AAF}"/>
              </a:ext>
            </a:extLst>
          </p:cNvPr>
          <p:cNvSpPr>
            <a:spLocks noGrp="1"/>
          </p:cNvSpPr>
          <p:nvPr>
            <p:ph type="body" idx="2"/>
          </p:nvPr>
        </p:nvSpPr>
        <p:spPr>
          <a:xfrm>
            <a:off x="4640375" y="2078875"/>
            <a:ext cx="3774300" cy="2261100"/>
          </a:xfrm>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Mileage</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Mileage outlier analysis using Z-score method resulted in 7 outliers.</a:t>
            </a: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lang="en-US" dirty="0">
                <a:solidFill>
                  <a:srgbClr val="595959"/>
                </a:solidFill>
                <a:latin typeface="Lato" panose="020F0502020204030203" pitchFamily="34" charset="0"/>
                <a:ea typeface="Lato" panose="020F0502020204030203" pitchFamily="34" charset="0"/>
                <a:cs typeface="Lato" panose="020F0502020204030203" pitchFamily="34" charset="0"/>
              </a:rPr>
              <a:t>The outliers are mainly CNG fueled cars from first and second owners.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p:txBody>
      </p:sp>
    </p:spTree>
    <p:extLst>
      <p:ext uri="{BB962C8B-B14F-4D97-AF65-F5344CB8AC3E}">
        <p14:creationId xmlns:p14="http://schemas.microsoft.com/office/powerpoint/2010/main" val="775888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071A-7925-4544-9EB9-EF43AE38D721}"/>
              </a:ext>
            </a:extLst>
          </p:cNvPr>
          <p:cNvSpPr>
            <a:spLocks noGrp="1"/>
          </p:cNvSpPr>
          <p:nvPr>
            <p:ph type="title"/>
          </p:nvPr>
        </p:nvSpPr>
        <p:spPr/>
        <p:txBody>
          <a:bodyPr/>
          <a:lstStyle/>
          <a:p>
            <a:r>
              <a:rPr lang="en-US" dirty="0"/>
              <a:t>Outlier Analysis (contd.)</a:t>
            </a:r>
          </a:p>
        </p:txBody>
      </p:sp>
      <p:sp>
        <p:nvSpPr>
          <p:cNvPr id="4" name="Text Placeholder 3">
            <a:extLst>
              <a:ext uri="{FF2B5EF4-FFF2-40B4-BE49-F238E27FC236}">
                <a16:creationId xmlns:a16="http://schemas.microsoft.com/office/drawing/2014/main" id="{BD478DA2-2C1F-4A34-8E35-9CAE7741F9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chemeClr val="dk1"/>
                </a:solidFill>
              </a:rPr>
              <a:t> </a:t>
            </a: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Max Power</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lang="en-US" dirty="0">
                <a:solidFill>
                  <a:srgbClr val="595959"/>
                </a:solidFill>
                <a:latin typeface="Lato" panose="020F0502020204030203" pitchFamily="34" charset="0"/>
                <a:ea typeface="Lato" panose="020F0502020204030203" pitchFamily="34" charset="0"/>
                <a:cs typeface="Lato" panose="020F0502020204030203" pitchFamily="34" charset="0"/>
              </a:rPr>
              <a:t>Max power</a:t>
            </a: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 using Z-score method resulted in 90 outliers.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The outliers are mostly first owner luxury vehicles, having automatic transmission having high engine displacement and seating of mainly 5 or 7.</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0" lvl="0" indent="0" algn="l" rtl="0">
              <a:lnSpc>
                <a:spcPct val="115000"/>
              </a:lnSpc>
              <a:spcBef>
                <a:spcPts val="0"/>
              </a:spcBef>
              <a:spcAft>
                <a:spcPts val="0"/>
              </a:spcAft>
              <a:buNone/>
            </a:pPr>
            <a:endParaRPr lang="en-US" dirty="0"/>
          </a:p>
          <a:p>
            <a:pPr marL="0" lvl="0" indent="0" algn="l" rtl="0">
              <a:lnSpc>
                <a:spcPct val="115000"/>
              </a:lnSpc>
              <a:spcBef>
                <a:spcPts val="1000"/>
              </a:spcBef>
              <a:spcAft>
                <a:spcPts val="1600"/>
              </a:spcAft>
              <a:buNone/>
            </a:pPr>
            <a:endParaRPr lang="en-US" dirty="0"/>
          </a:p>
          <a:p>
            <a:pPr marL="146050" indent="0">
              <a:buNone/>
            </a:pPr>
            <a:endParaRPr lang="en-US" dirty="0"/>
          </a:p>
        </p:txBody>
      </p:sp>
      <p:sp>
        <p:nvSpPr>
          <p:cNvPr id="3" name="Text Placeholder 2">
            <a:extLst>
              <a:ext uri="{FF2B5EF4-FFF2-40B4-BE49-F238E27FC236}">
                <a16:creationId xmlns:a16="http://schemas.microsoft.com/office/drawing/2014/main" id="{9B8EEDF7-6678-4DD3-857F-3AD916606AAF}"/>
              </a:ext>
            </a:extLst>
          </p:cNvPr>
          <p:cNvSpPr>
            <a:spLocks noGrp="1"/>
          </p:cNvSpPr>
          <p:nvPr>
            <p:ph type="body" idx="2"/>
          </p:nvPr>
        </p:nvSpPr>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Engine Displacement</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Kilometer driven outlier analysis using IQR method resulted in 1183 outliers.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The outliers are mainly SUVs and luxury diesel vehicles having low average mileage, high power and with seating of 7 or more.</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endParaRPr lang="en-US" dirty="0"/>
          </a:p>
        </p:txBody>
      </p:sp>
    </p:spTree>
    <p:extLst>
      <p:ext uri="{BB962C8B-B14F-4D97-AF65-F5344CB8AC3E}">
        <p14:creationId xmlns:p14="http://schemas.microsoft.com/office/powerpoint/2010/main" val="2954713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2D14CC-8B7B-47DD-BEAE-9FF253F360F8}"/>
              </a:ext>
            </a:extLst>
          </p:cNvPr>
          <p:cNvSpPr>
            <a:spLocks noGrp="1"/>
          </p:cNvSpPr>
          <p:nvPr>
            <p:ph type="title"/>
          </p:nvPr>
        </p:nvSpPr>
        <p:spPr>
          <a:xfrm>
            <a:off x="778687" y="594164"/>
            <a:ext cx="7688400" cy="535200"/>
          </a:xfrm>
        </p:spPr>
        <p:txBody>
          <a:bodyPr/>
          <a:lstStyle/>
          <a:p>
            <a:r>
              <a:rPr lang="en-US" dirty="0"/>
              <a:t>Univariate Analysis</a:t>
            </a:r>
          </a:p>
        </p:txBody>
      </p:sp>
      <p:pic>
        <p:nvPicPr>
          <p:cNvPr id="3074" name="Picture 2">
            <a:extLst>
              <a:ext uri="{FF2B5EF4-FFF2-40B4-BE49-F238E27FC236}">
                <a16:creationId xmlns:a16="http://schemas.microsoft.com/office/drawing/2014/main" id="{3049580C-6F1D-4D02-B5F3-EB2B79370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8" y="1436078"/>
            <a:ext cx="322897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DF3E202-4653-4C72-A5BB-FE2C1CFCD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117" y="1798028"/>
            <a:ext cx="3857625" cy="2495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C1B3D8-B750-4CC4-A0F1-A5A012B7F4C1}"/>
              </a:ext>
            </a:extLst>
          </p:cNvPr>
          <p:cNvSpPr txBox="1"/>
          <p:nvPr/>
        </p:nvSpPr>
        <p:spPr>
          <a:xfrm>
            <a:off x="601833" y="4655528"/>
            <a:ext cx="3397800" cy="400110"/>
          </a:xfrm>
          <a:prstGeom prst="rect">
            <a:avLst/>
          </a:prstGeom>
          <a:noFill/>
        </p:spPr>
        <p:txBody>
          <a:bodyPr wrap="square" rtlCol="0">
            <a:spAutoFit/>
          </a:bodyPr>
          <a:lstStyle/>
          <a:p>
            <a:r>
              <a:rPr lang="en-US" sz="2000" b="1" dirty="0" err="1">
                <a:solidFill>
                  <a:schemeClr val="accent1"/>
                </a:solidFill>
                <a:latin typeface="Raleway" pitchFamily="2" charset="0"/>
              </a:rPr>
              <a:t>Countplot</a:t>
            </a:r>
            <a:r>
              <a:rPr lang="en-US" sz="2000" b="1" dirty="0">
                <a:solidFill>
                  <a:schemeClr val="accent1"/>
                </a:solidFill>
                <a:latin typeface="Raleway" pitchFamily="2" charset="0"/>
              </a:rPr>
              <a:t> for Fuel Type</a:t>
            </a:r>
          </a:p>
        </p:txBody>
      </p:sp>
      <p:sp>
        <p:nvSpPr>
          <p:cNvPr id="10" name="TextBox 9">
            <a:extLst>
              <a:ext uri="{FF2B5EF4-FFF2-40B4-BE49-F238E27FC236}">
                <a16:creationId xmlns:a16="http://schemas.microsoft.com/office/drawing/2014/main" id="{856E1A1E-41BE-4417-80BF-1A1A6E39EEBD}"/>
              </a:ext>
            </a:extLst>
          </p:cNvPr>
          <p:cNvSpPr txBox="1"/>
          <p:nvPr/>
        </p:nvSpPr>
        <p:spPr>
          <a:xfrm>
            <a:off x="5263942" y="4655528"/>
            <a:ext cx="3397800" cy="400110"/>
          </a:xfrm>
          <a:prstGeom prst="rect">
            <a:avLst/>
          </a:prstGeom>
          <a:noFill/>
        </p:spPr>
        <p:txBody>
          <a:bodyPr wrap="square" rtlCol="0">
            <a:spAutoFit/>
          </a:bodyPr>
          <a:lstStyle/>
          <a:p>
            <a:r>
              <a:rPr lang="en-US" sz="2000" b="1" dirty="0" err="1">
                <a:solidFill>
                  <a:schemeClr val="accent1"/>
                </a:solidFill>
                <a:latin typeface="Raleway" pitchFamily="2" charset="0"/>
              </a:rPr>
              <a:t>Histplot</a:t>
            </a:r>
            <a:r>
              <a:rPr lang="en-US" sz="2000" b="1" dirty="0">
                <a:solidFill>
                  <a:schemeClr val="accent1"/>
                </a:solidFill>
                <a:latin typeface="Raleway" pitchFamily="2" charset="0"/>
              </a:rPr>
              <a:t> for Max Power</a:t>
            </a:r>
          </a:p>
        </p:txBody>
      </p:sp>
    </p:spTree>
    <p:extLst>
      <p:ext uri="{BB962C8B-B14F-4D97-AF65-F5344CB8AC3E}">
        <p14:creationId xmlns:p14="http://schemas.microsoft.com/office/powerpoint/2010/main" val="3035429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773788-8CDD-44B8-9580-38F5F96A9C96}"/>
              </a:ext>
            </a:extLst>
          </p:cNvPr>
          <p:cNvSpPr>
            <a:spLocks noGrp="1"/>
          </p:cNvSpPr>
          <p:nvPr>
            <p:ph type="title"/>
          </p:nvPr>
        </p:nvSpPr>
        <p:spPr>
          <a:xfrm>
            <a:off x="762440" y="601198"/>
            <a:ext cx="7688400" cy="535200"/>
          </a:xfrm>
        </p:spPr>
        <p:txBody>
          <a:bodyPr/>
          <a:lstStyle/>
          <a:p>
            <a:r>
              <a:rPr lang="en-US" dirty="0"/>
              <a:t>Bivariate Analysis</a:t>
            </a:r>
          </a:p>
        </p:txBody>
      </p:sp>
      <p:pic>
        <p:nvPicPr>
          <p:cNvPr id="4098" name="Picture 2">
            <a:extLst>
              <a:ext uri="{FF2B5EF4-FFF2-40B4-BE49-F238E27FC236}">
                <a16:creationId xmlns:a16="http://schemas.microsoft.com/office/drawing/2014/main" id="{A91F0DD6-4423-4E21-940D-B8CBA0F8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310" y="1637177"/>
            <a:ext cx="390525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1537E32-0222-4CF0-BD7D-AD6463CA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40" y="1521792"/>
            <a:ext cx="3009902" cy="29405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1EEB45-74DF-424A-8597-ABA51105EF5E}"/>
              </a:ext>
            </a:extLst>
          </p:cNvPr>
          <p:cNvSpPr txBox="1"/>
          <p:nvPr/>
        </p:nvSpPr>
        <p:spPr>
          <a:xfrm>
            <a:off x="568491" y="4653022"/>
            <a:ext cx="3397800" cy="369332"/>
          </a:xfrm>
          <a:prstGeom prst="rect">
            <a:avLst/>
          </a:prstGeom>
          <a:noFill/>
        </p:spPr>
        <p:txBody>
          <a:bodyPr wrap="square" rtlCol="0">
            <a:spAutoFit/>
          </a:bodyPr>
          <a:lstStyle/>
          <a:p>
            <a:r>
              <a:rPr lang="en-US" sz="1800" b="1" dirty="0" err="1">
                <a:solidFill>
                  <a:schemeClr val="accent1"/>
                </a:solidFill>
                <a:latin typeface="Raleway" pitchFamily="2" charset="0"/>
              </a:rPr>
              <a:t>Jointplot</a:t>
            </a:r>
            <a:r>
              <a:rPr lang="en-US" sz="1800" b="1" dirty="0">
                <a:solidFill>
                  <a:schemeClr val="accent1"/>
                </a:solidFill>
                <a:latin typeface="Raleway" pitchFamily="2" charset="0"/>
              </a:rPr>
              <a:t> of Engine v Mileage</a:t>
            </a:r>
          </a:p>
        </p:txBody>
      </p:sp>
      <p:sp>
        <p:nvSpPr>
          <p:cNvPr id="14" name="TextBox 13">
            <a:extLst>
              <a:ext uri="{FF2B5EF4-FFF2-40B4-BE49-F238E27FC236}">
                <a16:creationId xmlns:a16="http://schemas.microsoft.com/office/drawing/2014/main" id="{8D4BB377-F29D-4E42-8796-85C43D5D4415}"/>
              </a:ext>
            </a:extLst>
          </p:cNvPr>
          <p:cNvSpPr txBox="1"/>
          <p:nvPr/>
        </p:nvSpPr>
        <p:spPr>
          <a:xfrm>
            <a:off x="4829174" y="4653022"/>
            <a:ext cx="3397800" cy="400110"/>
          </a:xfrm>
          <a:prstGeom prst="rect">
            <a:avLst/>
          </a:prstGeom>
          <a:noFill/>
        </p:spPr>
        <p:txBody>
          <a:bodyPr wrap="square" rtlCol="0">
            <a:spAutoFit/>
          </a:bodyPr>
          <a:lstStyle/>
          <a:p>
            <a:pPr algn="ctr"/>
            <a:r>
              <a:rPr lang="en-US" sz="2000" b="1" dirty="0">
                <a:solidFill>
                  <a:schemeClr val="accent1"/>
                </a:solidFill>
                <a:latin typeface="Raleway" pitchFamily="2" charset="0"/>
              </a:rPr>
              <a:t>Heatmap</a:t>
            </a:r>
          </a:p>
        </p:txBody>
      </p:sp>
    </p:spTree>
    <p:extLst>
      <p:ext uri="{BB962C8B-B14F-4D97-AF65-F5344CB8AC3E}">
        <p14:creationId xmlns:p14="http://schemas.microsoft.com/office/powerpoint/2010/main" val="3706600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A5F35-FFD2-4399-9FB3-B707EF79F0E1}"/>
              </a:ext>
            </a:extLst>
          </p:cNvPr>
          <p:cNvSpPr>
            <a:spLocks noGrp="1"/>
          </p:cNvSpPr>
          <p:nvPr>
            <p:ph type="title"/>
          </p:nvPr>
        </p:nvSpPr>
        <p:spPr/>
        <p:txBody>
          <a:bodyPr/>
          <a:lstStyle/>
          <a:p>
            <a:r>
              <a:rPr lang="en-US" dirty="0"/>
              <a:t>Multivariate Analysis</a:t>
            </a:r>
          </a:p>
        </p:txBody>
      </p:sp>
      <p:sp>
        <p:nvSpPr>
          <p:cNvPr id="4" name="Subtitle 3">
            <a:extLst>
              <a:ext uri="{FF2B5EF4-FFF2-40B4-BE49-F238E27FC236}">
                <a16:creationId xmlns:a16="http://schemas.microsoft.com/office/drawing/2014/main" id="{A63E3EAA-0C7B-4685-9494-09D0D84239B1}"/>
              </a:ext>
            </a:extLst>
          </p:cNvPr>
          <p:cNvSpPr>
            <a:spLocks noGrp="1"/>
          </p:cNvSpPr>
          <p:nvPr>
            <p:ph type="subTitle" idx="1"/>
          </p:nvPr>
        </p:nvSpPr>
        <p:spPr/>
        <p:txBody>
          <a:bodyPr/>
          <a:lstStyle/>
          <a:p>
            <a:r>
              <a:rPr lang="en-US" dirty="0"/>
              <a:t>Scatterplot of Kilometer Driven v Mileage with Fuel as legend</a:t>
            </a:r>
          </a:p>
        </p:txBody>
      </p:sp>
      <p:pic>
        <p:nvPicPr>
          <p:cNvPr id="5122" name="Picture 2">
            <a:extLst>
              <a:ext uri="{FF2B5EF4-FFF2-40B4-BE49-F238E27FC236}">
                <a16:creationId xmlns:a16="http://schemas.microsoft.com/office/drawing/2014/main" id="{0DB5DC49-7399-4D08-AFCC-460E6CB44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906" y="955284"/>
            <a:ext cx="41338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AAC5D8-EA2D-439B-B984-7523BE2DB9C1}"/>
              </a:ext>
            </a:extLst>
          </p:cNvPr>
          <p:cNvSpPr>
            <a:spLocks noGrp="1"/>
          </p:cNvSpPr>
          <p:nvPr>
            <p:ph type="title"/>
          </p:nvPr>
        </p:nvSpPr>
        <p:spPr>
          <a:xfrm>
            <a:off x="668875" y="1277224"/>
            <a:ext cx="3300900" cy="1687200"/>
          </a:xfrm>
        </p:spPr>
        <p:txBody>
          <a:bodyPr/>
          <a:lstStyle/>
          <a:p>
            <a:r>
              <a:rPr lang="en-US" dirty="0"/>
              <a:t>Feature Engineering</a:t>
            </a:r>
          </a:p>
        </p:txBody>
      </p:sp>
      <p:sp>
        <p:nvSpPr>
          <p:cNvPr id="7" name="Text Placeholder 6">
            <a:extLst>
              <a:ext uri="{FF2B5EF4-FFF2-40B4-BE49-F238E27FC236}">
                <a16:creationId xmlns:a16="http://schemas.microsoft.com/office/drawing/2014/main" id="{B7C645DB-F59F-4C9C-811A-3B5D9E0FD1DD}"/>
              </a:ext>
            </a:extLst>
          </p:cNvPr>
          <p:cNvSpPr>
            <a:spLocks noGrp="1"/>
          </p:cNvSpPr>
          <p:nvPr>
            <p:ph type="body" idx="2"/>
          </p:nvPr>
        </p:nvSpPr>
        <p:spPr>
          <a:xfrm>
            <a:off x="5174226" y="482400"/>
            <a:ext cx="3374400" cy="2563256"/>
          </a:xfrm>
        </p:spPr>
        <p:txBody>
          <a:bodyPr/>
          <a:lstStyle/>
          <a:p>
            <a:pPr algn="l">
              <a:buFont typeface="Lato" panose="020F0502020204030203" pitchFamily="34" charset="0"/>
              <a:buChar char="→"/>
            </a:pPr>
            <a:r>
              <a:rPr lang="en-US" sz="1400" b="0" i="0" dirty="0">
                <a:effectLst/>
                <a:latin typeface="Lato" panose="020F0502020204030203" pitchFamily="34" charset="0"/>
                <a:ea typeface="Lato" panose="020F0502020204030203" pitchFamily="34" charset="0"/>
                <a:cs typeface="Lato" panose="020F0502020204030203" pitchFamily="34" charset="0"/>
              </a:rPr>
              <a:t>Extracting brands from the car names to extract common features for each brand.</a:t>
            </a:r>
          </a:p>
          <a:p>
            <a:pPr algn="l">
              <a:buFont typeface="Lato" panose="020F0502020204030203" pitchFamily="34" charset="0"/>
              <a:buChar char="→"/>
            </a:pPr>
            <a:r>
              <a:rPr lang="en-US" sz="1400" b="0" i="0" dirty="0">
                <a:effectLst/>
                <a:latin typeface="Lato" panose="020F0502020204030203" pitchFamily="34" charset="0"/>
                <a:ea typeface="Lato" panose="020F0502020204030203" pitchFamily="34" charset="0"/>
                <a:cs typeface="Lato" panose="020F0502020204030203" pitchFamily="34" charset="0"/>
              </a:rPr>
              <a:t>Converting the years attribute to the difference of the year bought and the present year, so that it can be visualized if there is a relation between the selling price and the increasing years.</a:t>
            </a:r>
          </a:p>
        </p:txBody>
      </p:sp>
      <p:pic>
        <p:nvPicPr>
          <p:cNvPr id="9" name="Picture 8">
            <a:extLst>
              <a:ext uri="{FF2B5EF4-FFF2-40B4-BE49-F238E27FC236}">
                <a16:creationId xmlns:a16="http://schemas.microsoft.com/office/drawing/2014/main" id="{AD9274B4-F0D4-411B-B3A7-3FAB72F9E280}"/>
              </a:ext>
            </a:extLst>
          </p:cNvPr>
          <p:cNvPicPr>
            <a:picLocks noChangeAspect="1"/>
          </p:cNvPicPr>
          <p:nvPr/>
        </p:nvPicPr>
        <p:blipFill>
          <a:blip r:embed="rId2"/>
          <a:stretch>
            <a:fillRect/>
          </a:stretch>
        </p:blipFill>
        <p:spPr>
          <a:xfrm>
            <a:off x="0" y="3197522"/>
            <a:ext cx="9144000" cy="1945978"/>
          </a:xfrm>
          <a:prstGeom prst="rect">
            <a:avLst/>
          </a:prstGeom>
        </p:spPr>
      </p:pic>
    </p:spTree>
    <p:extLst>
      <p:ext uri="{BB962C8B-B14F-4D97-AF65-F5344CB8AC3E}">
        <p14:creationId xmlns:p14="http://schemas.microsoft.com/office/powerpoint/2010/main" val="192609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5174225" y="649500"/>
            <a:ext cx="3374400" cy="4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a:solidFill>
                  <a:schemeClr val="dk1"/>
                </a:solidFill>
              </a:rPr>
              <a:t>Problem faced by the Company</a:t>
            </a:r>
            <a:endParaRPr sz="1600" b="1">
              <a:solidFill>
                <a:schemeClr val="dk1"/>
              </a:solidFill>
            </a:endParaRPr>
          </a:p>
          <a:p>
            <a:pPr marL="0" lvl="0" indent="0" algn="just" rtl="0">
              <a:spcBef>
                <a:spcPts val="1200"/>
              </a:spcBef>
              <a:spcAft>
                <a:spcPts val="0"/>
              </a:spcAft>
              <a:buNone/>
            </a:pPr>
            <a:r>
              <a:rPr lang="en-GB" sz="1200"/>
              <a:t>The XYZ Company want to understand the factors affecting the pricing of cars in the market, since those may be very different from the new car market. Essentially, the company wants to know:</a:t>
            </a:r>
            <a:endParaRPr sz="1200"/>
          </a:p>
          <a:p>
            <a:pPr marL="0" lvl="0" indent="0" algn="just" rtl="0">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Which variables are significant in predicting the price of a used car?</a:t>
            </a:r>
            <a:endParaRPr sz="1200"/>
          </a:p>
          <a:p>
            <a:pPr marL="457200" lvl="0" indent="0" algn="just" rtl="0">
              <a:lnSpc>
                <a:spcPct val="115000"/>
              </a:lnSpc>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How well those variables describe the price of a car?</a:t>
            </a:r>
            <a:endParaRPr sz="1200"/>
          </a:p>
          <a:p>
            <a:pPr marL="0" lvl="0" indent="0" algn="l" rtl="0">
              <a:lnSpc>
                <a:spcPct val="115000"/>
              </a:lnSpc>
              <a:spcBef>
                <a:spcPts val="0"/>
              </a:spcBef>
              <a:spcAft>
                <a:spcPts val="0"/>
              </a:spcAft>
              <a:buNone/>
            </a:pPr>
            <a:endParaRPr/>
          </a:p>
          <a:p>
            <a:pPr marL="0" lvl="0" indent="0" algn="l" rtl="0">
              <a:lnSpc>
                <a:spcPct val="115000"/>
              </a:lnSpc>
              <a:spcBef>
                <a:spcPts val="1000"/>
              </a:spcBef>
              <a:spcAft>
                <a:spcPts val="1600"/>
              </a:spcAft>
              <a:buNone/>
            </a:pPr>
            <a:endParaRPr/>
          </a:p>
        </p:txBody>
      </p:sp>
      <p:sp>
        <p:nvSpPr>
          <p:cNvPr id="320" name="Google Shape;320;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a:t>
            </a:r>
            <a:endParaRPr sz="3000"/>
          </a:p>
          <a:p>
            <a:pPr marL="0" lvl="0" indent="0" algn="l" rtl="0">
              <a:spcBef>
                <a:spcPts val="0"/>
              </a:spcBef>
              <a:spcAft>
                <a:spcPts val="0"/>
              </a:spcAft>
              <a:buNone/>
            </a:pP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5983-98CA-4F71-8527-F090D5693839}"/>
              </a:ext>
            </a:extLst>
          </p:cNvPr>
          <p:cNvSpPr>
            <a:spLocks noGrp="1"/>
          </p:cNvSpPr>
          <p:nvPr>
            <p:ph type="title"/>
          </p:nvPr>
        </p:nvSpPr>
        <p:spPr>
          <a:xfrm>
            <a:off x="730000" y="1318650"/>
            <a:ext cx="3300900" cy="1253100"/>
          </a:xfrm>
        </p:spPr>
        <p:txBody>
          <a:bodyPr/>
          <a:lstStyle/>
          <a:p>
            <a:r>
              <a:rPr lang="en-US" dirty="0"/>
              <a:t>Data Scaling and Transformation</a:t>
            </a:r>
          </a:p>
        </p:txBody>
      </p:sp>
      <p:sp>
        <p:nvSpPr>
          <p:cNvPr id="4" name="Text Placeholder 3">
            <a:extLst>
              <a:ext uri="{FF2B5EF4-FFF2-40B4-BE49-F238E27FC236}">
                <a16:creationId xmlns:a16="http://schemas.microsoft.com/office/drawing/2014/main" id="{709D14D0-0568-4EE4-A262-61F79741A723}"/>
              </a:ext>
            </a:extLst>
          </p:cNvPr>
          <p:cNvSpPr>
            <a:spLocks noGrp="1"/>
          </p:cNvSpPr>
          <p:nvPr>
            <p:ph type="body" idx="2"/>
          </p:nvPr>
        </p:nvSpPr>
        <p:spPr>
          <a:xfrm>
            <a:off x="5113102" y="1059000"/>
            <a:ext cx="3374400" cy="1985907"/>
          </a:xfrm>
        </p:spPr>
        <p:txBody>
          <a:bodyPr/>
          <a:lstStyle/>
          <a:p>
            <a:pPr>
              <a:buFont typeface="Lato" panose="020F0502020204030203" pitchFamily="34" charset="0"/>
              <a:buChar char="→"/>
            </a:pPr>
            <a:r>
              <a:rPr lang="en-US" dirty="0"/>
              <a:t>Using </a:t>
            </a:r>
            <a:r>
              <a:rPr lang="en-US" dirty="0" err="1"/>
              <a:t>MinMaxScaler</a:t>
            </a:r>
            <a:r>
              <a:rPr lang="en-US" dirty="0"/>
              <a:t> to scale the numerical data in the range between 0 and 1.</a:t>
            </a:r>
          </a:p>
          <a:p>
            <a:pPr>
              <a:buFont typeface="Lato" panose="020F0502020204030203" pitchFamily="34" charset="0"/>
              <a:buChar char="→"/>
            </a:pPr>
            <a:endParaRPr lang="en-US" dirty="0"/>
          </a:p>
        </p:txBody>
      </p:sp>
      <p:pic>
        <p:nvPicPr>
          <p:cNvPr id="8" name="Picture 7">
            <a:extLst>
              <a:ext uri="{FF2B5EF4-FFF2-40B4-BE49-F238E27FC236}">
                <a16:creationId xmlns:a16="http://schemas.microsoft.com/office/drawing/2014/main" id="{00E8BA04-9C82-4055-80E2-4C550355A6FC}"/>
              </a:ext>
            </a:extLst>
          </p:cNvPr>
          <p:cNvPicPr>
            <a:picLocks noChangeAspect="1"/>
          </p:cNvPicPr>
          <p:nvPr/>
        </p:nvPicPr>
        <p:blipFill>
          <a:blip r:embed="rId2"/>
          <a:stretch>
            <a:fillRect/>
          </a:stretch>
        </p:blipFill>
        <p:spPr>
          <a:xfrm>
            <a:off x="0" y="3157593"/>
            <a:ext cx="9144000" cy="1985907"/>
          </a:xfrm>
          <a:prstGeom prst="rect">
            <a:avLst/>
          </a:prstGeom>
        </p:spPr>
      </p:pic>
    </p:spTree>
    <p:extLst>
      <p:ext uri="{BB962C8B-B14F-4D97-AF65-F5344CB8AC3E}">
        <p14:creationId xmlns:p14="http://schemas.microsoft.com/office/powerpoint/2010/main" val="186794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t="20071" b="20065"/>
          <a:stretch/>
        </p:blipFill>
        <p:spPr>
          <a:xfrm>
            <a:off x="25" y="11280"/>
            <a:ext cx="9143982" cy="3201930"/>
          </a:xfrm>
          <a:prstGeom prst="flowChartDocument">
            <a:avLst/>
          </a:prstGeom>
          <a:noFill/>
          <a:ln>
            <a:noFill/>
          </a:ln>
        </p:spPr>
      </p:pic>
      <p:sp>
        <p:nvSpPr>
          <p:cNvPr id="368" name="Google Shape;368;p66"/>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Storytelling using Power BI</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63A26E1-51F8-4FAB-BB4C-BCA6F40E46E4}"/>
              </a:ext>
            </a:extLst>
          </p:cNvPr>
          <p:cNvPicPr>
            <a:picLocks noChangeAspect="1"/>
          </p:cNvPicPr>
          <p:nvPr/>
        </p:nvPicPr>
        <p:blipFill>
          <a:blip r:embed="rId2"/>
          <a:stretch>
            <a:fillRect/>
          </a:stretch>
        </p:blipFill>
        <p:spPr>
          <a:xfrm>
            <a:off x="0" y="-2842"/>
            <a:ext cx="9144000" cy="5149184"/>
          </a:xfrm>
          <a:prstGeom prst="rect">
            <a:avLst/>
          </a:prstGeom>
        </p:spPr>
      </p:pic>
    </p:spTree>
    <p:extLst>
      <p:ext uri="{BB962C8B-B14F-4D97-AF65-F5344CB8AC3E}">
        <p14:creationId xmlns:p14="http://schemas.microsoft.com/office/powerpoint/2010/main" val="3366168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1DCEC08-F1DA-4F03-A379-0BDD8175C3F3}"/>
              </a:ext>
            </a:extLst>
          </p:cNvPr>
          <p:cNvPicPr>
            <a:picLocks noChangeAspect="1"/>
          </p:cNvPicPr>
          <p:nvPr/>
        </p:nvPicPr>
        <p:blipFill>
          <a:blip r:embed="rId2"/>
          <a:stretch>
            <a:fillRect/>
          </a:stretch>
        </p:blipFill>
        <p:spPr>
          <a:xfrm>
            <a:off x="0" y="16896"/>
            <a:ext cx="9144000" cy="5109708"/>
          </a:xfrm>
          <a:prstGeom prst="rect">
            <a:avLst/>
          </a:prstGeom>
        </p:spPr>
      </p:pic>
    </p:spTree>
    <p:extLst>
      <p:ext uri="{BB962C8B-B14F-4D97-AF65-F5344CB8AC3E}">
        <p14:creationId xmlns:p14="http://schemas.microsoft.com/office/powerpoint/2010/main" val="388943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60218-5712-49BB-84A4-2CB6AEA62246}"/>
              </a:ext>
            </a:extLst>
          </p:cNvPr>
          <p:cNvSpPr>
            <a:spLocks noGrp="1"/>
          </p:cNvSpPr>
          <p:nvPr>
            <p:ph type="title"/>
          </p:nvPr>
        </p:nvSpPr>
        <p:spPr/>
        <p:txBody>
          <a:bodyPr/>
          <a:lstStyle/>
          <a:p>
            <a:r>
              <a:rPr lang="en-US" dirty="0"/>
              <a:t>Suggestion to Marketing Team</a:t>
            </a:r>
          </a:p>
        </p:txBody>
      </p:sp>
      <p:sp>
        <p:nvSpPr>
          <p:cNvPr id="5" name="Text Placeholder 4">
            <a:extLst>
              <a:ext uri="{FF2B5EF4-FFF2-40B4-BE49-F238E27FC236}">
                <a16:creationId xmlns:a16="http://schemas.microsoft.com/office/drawing/2014/main" id="{636B8545-6946-41C4-A6E9-F15C3E2A8664}"/>
              </a:ext>
            </a:extLst>
          </p:cNvPr>
          <p:cNvSpPr>
            <a:spLocks noGrp="1"/>
          </p:cNvSpPr>
          <p:nvPr>
            <p:ph type="body" idx="2"/>
          </p:nvPr>
        </p:nvSpPr>
        <p:spPr>
          <a:xfrm>
            <a:off x="5015566" y="724662"/>
            <a:ext cx="3897255" cy="3694176"/>
          </a:xfrm>
        </p:spPr>
        <p:txBody>
          <a:bodyPr/>
          <a:lstStyle/>
          <a:p>
            <a:r>
              <a:rPr lang="en-US" dirty="0"/>
              <a:t>Prefer buying cars having 4,5 or 7 seats.</a:t>
            </a:r>
          </a:p>
          <a:p>
            <a:r>
              <a:rPr lang="en-US" dirty="0"/>
              <a:t>Vehicles brought should belong to first or second owners. </a:t>
            </a:r>
          </a:p>
          <a:p>
            <a:r>
              <a:rPr lang="en-US" dirty="0"/>
              <a:t>Petrol and diesel cars have high selling ratio than CNG and LPG</a:t>
            </a:r>
          </a:p>
          <a:p>
            <a:r>
              <a:rPr lang="en-US" dirty="0"/>
              <a:t>The prospective customers may have different wants and needs so while cars like Maruti and Tata having good mileage and longevity are selling more but Mercedes and Land Rover that have the power and comfort are sold respective to their total numbers in the market.</a:t>
            </a:r>
          </a:p>
          <a:p>
            <a:r>
              <a:rPr lang="en-US" dirty="0"/>
              <a:t>Making more innovative strategies for those segments where cars are being sold less, or number of customers interested is less.</a:t>
            </a:r>
          </a:p>
        </p:txBody>
      </p:sp>
    </p:spTree>
    <p:extLst>
      <p:ext uri="{BB962C8B-B14F-4D97-AF65-F5344CB8AC3E}">
        <p14:creationId xmlns:p14="http://schemas.microsoft.com/office/powerpoint/2010/main" val="2159955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67"/>
          <p:cNvPicPr preferRelativeResize="0"/>
          <p:nvPr/>
        </p:nvPicPr>
        <p:blipFill rotWithShape="1">
          <a:blip r:embed="rId3">
            <a:alphaModFix amt="90000"/>
          </a:blip>
          <a:srcRect t="20489" b="20495"/>
          <a:stretch/>
        </p:blipFill>
        <p:spPr>
          <a:xfrm>
            <a:off x="0" y="0"/>
            <a:ext cx="9143995" cy="2574701"/>
          </a:xfrm>
          <a:prstGeom prst="rect">
            <a:avLst/>
          </a:prstGeom>
          <a:noFill/>
          <a:ln>
            <a:noFill/>
          </a:ln>
        </p:spPr>
      </p:pic>
      <p:sp>
        <p:nvSpPr>
          <p:cNvPr id="374" name="Google Shape;374;p67"/>
          <p:cNvSpPr txBox="1">
            <a:spLocks noGrp="1"/>
          </p:cNvSpPr>
          <p:nvPr>
            <p:ph type="title"/>
          </p:nvPr>
        </p:nvSpPr>
        <p:spPr>
          <a:xfrm>
            <a:off x="438912" y="3032200"/>
            <a:ext cx="8351520" cy="15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 Building using ML Algorithms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D4654-231B-47FE-B122-35BD298FF091}"/>
              </a:ext>
            </a:extLst>
          </p:cNvPr>
          <p:cNvSpPr>
            <a:spLocks noGrp="1"/>
          </p:cNvSpPr>
          <p:nvPr>
            <p:ph type="title"/>
          </p:nvPr>
        </p:nvSpPr>
        <p:spPr/>
        <p:txBody>
          <a:bodyPr/>
          <a:lstStyle/>
          <a:p>
            <a:r>
              <a:rPr lang="en-US" dirty="0"/>
              <a:t>Comparison Variables for ML Algorithms</a:t>
            </a:r>
          </a:p>
        </p:txBody>
      </p:sp>
      <p:sp>
        <p:nvSpPr>
          <p:cNvPr id="5" name="Text Placeholder 4">
            <a:extLst>
              <a:ext uri="{FF2B5EF4-FFF2-40B4-BE49-F238E27FC236}">
                <a16:creationId xmlns:a16="http://schemas.microsoft.com/office/drawing/2014/main" id="{16014B1A-06C9-41C4-AAD9-D3FA6F95479B}"/>
              </a:ext>
            </a:extLst>
          </p:cNvPr>
          <p:cNvSpPr>
            <a:spLocks noGrp="1"/>
          </p:cNvSpPr>
          <p:nvPr>
            <p:ph type="body" idx="2"/>
          </p:nvPr>
        </p:nvSpPr>
        <p:spPr>
          <a:xfrm>
            <a:off x="5113102" y="356195"/>
            <a:ext cx="3738289" cy="4431110"/>
          </a:xfrm>
        </p:spPr>
        <p:txBody>
          <a:bodyPr/>
          <a:lstStyle/>
          <a:p>
            <a:r>
              <a:rPr lang="en-US" b="1" dirty="0"/>
              <a:t>R2 Score </a:t>
            </a:r>
            <a:r>
              <a:rPr lang="en-US" dirty="0">
                <a:sym typeface="Wingdings" panose="05000000000000000000" pitchFamily="2" charset="2"/>
              </a:rPr>
              <a:t> It is a metric that tells the performance of your model, not the loss in an absolute sense that how many wells did your model perform. R2 score value is between 0 and 1 and higher the value is the better is the explanation.</a:t>
            </a:r>
          </a:p>
          <a:p>
            <a:r>
              <a:rPr lang="en-US" b="1" dirty="0">
                <a:sym typeface="Wingdings" panose="05000000000000000000" pitchFamily="2" charset="2"/>
              </a:rPr>
              <a:t>Mean Squared Error(MSE) </a:t>
            </a:r>
            <a:r>
              <a:rPr lang="en-US" dirty="0">
                <a:sym typeface="Wingdings" panose="05000000000000000000" pitchFamily="2" charset="2"/>
              </a:rPr>
              <a:t> It represents the squared distance between actual and predicted values. we perform squared to avoid the cancellation of negative terms and it is the benefit of MSE. Lower the value the better the result of the model.</a:t>
            </a:r>
          </a:p>
          <a:p>
            <a:r>
              <a:rPr lang="en-US" b="1" dirty="0">
                <a:sym typeface="Wingdings" panose="05000000000000000000" pitchFamily="2" charset="2"/>
              </a:rPr>
              <a:t>Root Mean Squared Error(RMSE) </a:t>
            </a:r>
            <a:r>
              <a:rPr lang="en-US" dirty="0">
                <a:sym typeface="Wingdings" panose="05000000000000000000" pitchFamily="2" charset="2"/>
              </a:rPr>
              <a:t> As RMSE is clear by the name itself, that it is a simple square root of mean squared error. It quantifies the error in the units of the target variable and so it is a better measure of goodness of fit than a correlation coefficient.</a:t>
            </a:r>
            <a:endParaRPr lang="en-US" dirty="0"/>
          </a:p>
        </p:txBody>
      </p:sp>
    </p:spTree>
    <p:extLst>
      <p:ext uri="{BB962C8B-B14F-4D97-AF65-F5344CB8AC3E}">
        <p14:creationId xmlns:p14="http://schemas.microsoft.com/office/powerpoint/2010/main" val="2638825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AFB01F-580F-4117-A644-423830B0CF07}"/>
              </a:ext>
            </a:extLst>
          </p:cNvPr>
          <p:cNvSpPr>
            <a:spLocks noGrp="1"/>
          </p:cNvSpPr>
          <p:nvPr>
            <p:ph type="title"/>
          </p:nvPr>
        </p:nvSpPr>
        <p:spPr>
          <a:xfrm>
            <a:off x="727800" y="573062"/>
            <a:ext cx="7688400" cy="535200"/>
          </a:xfrm>
        </p:spPr>
        <p:txBody>
          <a:bodyPr/>
          <a:lstStyle/>
          <a:p>
            <a:r>
              <a:rPr lang="en-US"/>
              <a:t>Comparison of Different Models</a:t>
            </a:r>
            <a:endParaRPr lang="en-US" dirty="0"/>
          </a:p>
        </p:txBody>
      </p:sp>
      <p:pic>
        <p:nvPicPr>
          <p:cNvPr id="2" name="Picture 2" descr="Table&#10;&#10;Description automatically generated">
            <a:extLst>
              <a:ext uri="{FF2B5EF4-FFF2-40B4-BE49-F238E27FC236}">
                <a16:creationId xmlns:a16="http://schemas.microsoft.com/office/drawing/2014/main" id="{BF825666-3BD5-4272-B175-F6CFACEBF76D}"/>
              </a:ext>
            </a:extLst>
          </p:cNvPr>
          <p:cNvPicPr>
            <a:picLocks noChangeAspect="1"/>
          </p:cNvPicPr>
          <p:nvPr/>
        </p:nvPicPr>
        <p:blipFill>
          <a:blip r:embed="rId2"/>
          <a:stretch>
            <a:fillRect/>
          </a:stretch>
        </p:blipFill>
        <p:spPr>
          <a:xfrm>
            <a:off x="624681" y="1426922"/>
            <a:ext cx="7894637" cy="3006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548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C5DFA29-D30A-4C63-B4BA-3CE6CFC8B91C}"/>
              </a:ext>
            </a:extLst>
          </p:cNvPr>
          <p:cNvSpPr/>
          <p:nvPr/>
        </p:nvSpPr>
        <p:spPr bwMode="gray">
          <a:xfrm>
            <a:off x="2799981" y="2389342"/>
            <a:ext cx="2355295" cy="545211"/>
          </a:xfrm>
          <a:prstGeom prst="rect">
            <a:avLst/>
          </a:prstGeom>
          <a:solidFill>
            <a:srgbClr val="0D8390"/>
          </a:solidFill>
          <a:ln w="19050" algn="ctr">
            <a:noFill/>
            <a:miter lim="800000"/>
            <a:headEnd/>
            <a:tailEnd/>
          </a:ln>
        </p:spPr>
        <p:txBody>
          <a:bodyPr wrap="square" lIns="50006" tIns="50006" rIns="50006" bIns="50006" rtlCol="0" anchor="ctr"/>
          <a:lstStyle/>
          <a:p>
            <a:pPr defTabSz="685800">
              <a:spcAft>
                <a:spcPts val="338"/>
              </a:spcAft>
              <a:buClrTx/>
              <a:defRPr/>
            </a:pPr>
            <a:r>
              <a:rPr lang="en-US" sz="1350" dirty="0">
                <a:solidFill>
                  <a:prstClr val="white"/>
                </a:solidFill>
                <a:latin typeface="Calibri"/>
                <a:ea typeface="+mn-ea"/>
                <a:cs typeface="+mn-cs"/>
              </a:rPr>
              <a:t>Data Analysis on Cloud(AWS)</a:t>
            </a:r>
          </a:p>
        </p:txBody>
      </p:sp>
      <p:sp>
        <p:nvSpPr>
          <p:cNvPr id="48" name="Rectangle 47">
            <a:extLst>
              <a:ext uri="{FF2B5EF4-FFF2-40B4-BE49-F238E27FC236}">
                <a16:creationId xmlns:a16="http://schemas.microsoft.com/office/drawing/2014/main" id="{824B0380-806C-457D-862A-3E8A0E610144}"/>
              </a:ext>
            </a:extLst>
          </p:cNvPr>
          <p:cNvSpPr/>
          <p:nvPr/>
        </p:nvSpPr>
        <p:spPr bwMode="gray">
          <a:xfrm>
            <a:off x="3252689" y="3301956"/>
            <a:ext cx="2355295" cy="545211"/>
          </a:xfrm>
          <a:prstGeom prst="rect">
            <a:avLst/>
          </a:prstGeom>
          <a:solidFill>
            <a:srgbClr val="43B02A"/>
          </a:solidFill>
          <a:ln w="19050" algn="ctr">
            <a:noFill/>
            <a:miter lim="800000"/>
            <a:headEnd/>
            <a:tailEnd/>
          </a:ln>
        </p:spPr>
        <p:txBody>
          <a:bodyPr wrap="square" lIns="50006" tIns="50006" rIns="50006" bIns="50006" rtlCol="0" anchor="ctr"/>
          <a:lstStyle/>
          <a:p>
            <a:pPr defTabSz="685800">
              <a:spcAft>
                <a:spcPts val="338"/>
              </a:spcAft>
              <a:buClrTx/>
              <a:defRPr/>
            </a:pPr>
            <a:r>
              <a:rPr lang="en-US" sz="1350" dirty="0">
                <a:solidFill>
                  <a:prstClr val="white"/>
                </a:solidFill>
                <a:latin typeface="Calibri"/>
                <a:ea typeface="+mn-ea"/>
                <a:cs typeface="+mn-cs"/>
              </a:rPr>
              <a:t>Deployment of Model using Flask</a:t>
            </a:r>
          </a:p>
        </p:txBody>
      </p:sp>
      <p:grpSp>
        <p:nvGrpSpPr>
          <p:cNvPr id="49" name="Group 48">
            <a:extLst>
              <a:ext uri="{FF2B5EF4-FFF2-40B4-BE49-F238E27FC236}">
                <a16:creationId xmlns:a16="http://schemas.microsoft.com/office/drawing/2014/main" id="{2CB4D481-F04C-4FAA-9908-14A56F2E2635}"/>
              </a:ext>
            </a:extLst>
          </p:cNvPr>
          <p:cNvGrpSpPr/>
          <p:nvPr/>
        </p:nvGrpSpPr>
        <p:grpSpPr>
          <a:xfrm>
            <a:off x="5598391" y="3032964"/>
            <a:ext cx="911742" cy="1080137"/>
            <a:chOff x="6572540" y="4436506"/>
            <a:chExt cx="1620874" cy="1920242"/>
          </a:xfrm>
        </p:grpSpPr>
        <p:sp>
          <p:nvSpPr>
            <p:cNvPr id="50" name="Freeform 38">
              <a:extLst>
                <a:ext uri="{FF2B5EF4-FFF2-40B4-BE49-F238E27FC236}">
                  <a16:creationId xmlns:a16="http://schemas.microsoft.com/office/drawing/2014/main" id="{938D3EF7-DC8C-43DD-A636-72D2FB07BADD}"/>
                </a:ext>
              </a:extLst>
            </p:cNvPr>
            <p:cNvSpPr/>
            <p:nvPr/>
          </p:nvSpPr>
          <p:spPr>
            <a:xfrm>
              <a:off x="6585104" y="4436506"/>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43B02A">
                <a:lumMod val="20000"/>
                <a:lumOff val="80000"/>
              </a:srgbClr>
            </a:solidFill>
            <a:ln w="9525" cap="flat" cmpd="sng" algn="ctr">
              <a:solidFill>
                <a:srgbClr val="43B02A"/>
              </a:solidFill>
              <a:prstDash val="solid"/>
            </a:ln>
            <a:effectLst/>
          </p:spPr>
          <p:txBody>
            <a:bodyPr lIns="51435" tIns="51435" rIns="51435" bIns="51435" rtlCol="0" anchor="ctr">
              <a:noAutofit/>
            </a:bodyPr>
            <a:lstStyle/>
            <a:p>
              <a:pPr algn="ctr" defTabSz="685800">
                <a:buClrTx/>
                <a:defRPr/>
              </a:pPr>
              <a:endParaRPr lang="en-US" sz="788" dirty="0">
                <a:solidFill>
                  <a:srgbClr val="53565A"/>
                </a:solidFill>
                <a:latin typeface="Calibri"/>
                <a:ea typeface="+mn-ea"/>
                <a:cs typeface="+mn-cs"/>
              </a:endParaRPr>
            </a:p>
          </p:txBody>
        </p:sp>
        <p:sp>
          <p:nvSpPr>
            <p:cNvPr id="51" name="Freeform 39">
              <a:extLst>
                <a:ext uri="{FF2B5EF4-FFF2-40B4-BE49-F238E27FC236}">
                  <a16:creationId xmlns:a16="http://schemas.microsoft.com/office/drawing/2014/main" id="{A0A84C87-AB64-41FF-B44B-DA0BCC6A2931}"/>
                </a:ext>
              </a:extLst>
            </p:cNvPr>
            <p:cNvSpPr/>
            <p:nvPr/>
          </p:nvSpPr>
          <p:spPr>
            <a:xfrm>
              <a:off x="6572540" y="4913975"/>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 name="connsiteX0" fmla="*/ 0 w 955567"/>
                <a:gd name="connsiteY0" fmla="*/ 1126541 h 1679944"/>
                <a:gd name="connsiteX1" fmla="*/ 14631 w 955567"/>
                <a:gd name="connsiteY1" fmla="*/ 0 h 1679944"/>
                <a:gd name="connsiteX2" fmla="*/ 946580 w 955567"/>
                <a:gd name="connsiteY2" fmla="*/ 565273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46580" y="565273"/>
                  </a:lnTo>
                  <a:cubicBezTo>
                    <a:pt x="949075" y="937554"/>
                    <a:pt x="953072" y="1307663"/>
                    <a:pt x="955567" y="1679944"/>
                  </a:cubicBezTo>
                  <a:lnTo>
                    <a:pt x="0" y="1126541"/>
                  </a:lnTo>
                  <a:close/>
                </a:path>
              </a:pathLst>
            </a:custGeom>
            <a:solidFill>
              <a:srgbClr val="43B02A">
                <a:lumMod val="20000"/>
                <a:lumOff val="80000"/>
              </a:srgbClr>
            </a:solidFill>
            <a:ln w="9525" cap="flat" cmpd="sng" algn="ctr">
              <a:solidFill>
                <a:srgbClr val="43B02A"/>
              </a:solidFill>
              <a:prstDash val="solid"/>
            </a:ln>
            <a:effectLst/>
          </p:spPr>
          <p:txBody>
            <a:bodyPr lIns="51435" tIns="51435" rIns="51435" bIns="51435" rtlCol="0" anchor="ctr">
              <a:noAutofit/>
            </a:bodyPr>
            <a:lstStyle/>
            <a:p>
              <a:pPr algn="ctr" defTabSz="685800">
                <a:buClrTx/>
                <a:defRPr/>
              </a:pPr>
              <a:endParaRPr lang="en-US" sz="788" dirty="0">
                <a:solidFill>
                  <a:srgbClr val="53565A"/>
                </a:solidFill>
                <a:latin typeface="Calibri"/>
                <a:ea typeface="+mn-ea"/>
                <a:cs typeface="+mn-cs"/>
              </a:endParaRPr>
            </a:p>
          </p:txBody>
        </p:sp>
        <p:sp>
          <p:nvSpPr>
            <p:cNvPr id="52" name="Freeform 40">
              <a:extLst>
                <a:ext uri="{FF2B5EF4-FFF2-40B4-BE49-F238E27FC236}">
                  <a16:creationId xmlns:a16="http://schemas.microsoft.com/office/drawing/2014/main" id="{9D4F588F-D77C-4CE9-8749-6899FD26A1ED}"/>
                </a:ext>
              </a:extLst>
            </p:cNvPr>
            <p:cNvSpPr/>
            <p:nvPr/>
          </p:nvSpPr>
          <p:spPr>
            <a:xfrm>
              <a:off x="7377019" y="4913973"/>
              <a:ext cx="816395" cy="1441857"/>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2109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2109 h 1675181"/>
                <a:gd name="connsiteX0" fmla="*/ 0 w 950597"/>
                <a:gd name="connsiteY0" fmla="*/ 552109 h 1678878"/>
                <a:gd name="connsiteX1" fmla="*/ 17870 w 950597"/>
                <a:gd name="connsiteY1" fmla="*/ 1678878 h 1678878"/>
                <a:gd name="connsiteX2" fmla="*/ 943282 w 950597"/>
                <a:gd name="connsiteY2" fmla="*/ 1126541 h 1678878"/>
                <a:gd name="connsiteX3" fmla="*/ 950597 w 950597"/>
                <a:gd name="connsiteY3" fmla="*/ 0 h 1678878"/>
                <a:gd name="connsiteX4" fmla="*/ 0 w 950597"/>
                <a:gd name="connsiteY4" fmla="*/ 552109 h 167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8878">
                  <a:moveTo>
                    <a:pt x="0" y="552109"/>
                  </a:moveTo>
                  <a:lnTo>
                    <a:pt x="17870" y="1678878"/>
                  </a:lnTo>
                  <a:lnTo>
                    <a:pt x="943282" y="1126541"/>
                  </a:lnTo>
                  <a:cubicBezTo>
                    <a:pt x="945720" y="751027"/>
                    <a:pt x="948159" y="375514"/>
                    <a:pt x="950597" y="0"/>
                  </a:cubicBezTo>
                  <a:lnTo>
                    <a:pt x="0" y="552109"/>
                  </a:lnTo>
                  <a:close/>
                </a:path>
              </a:pathLst>
            </a:custGeom>
            <a:solidFill>
              <a:srgbClr val="43B02A"/>
            </a:solidFill>
            <a:ln w="9525" cap="flat" cmpd="sng" algn="ctr">
              <a:solidFill>
                <a:srgbClr val="43B02A"/>
              </a:solidFill>
              <a:prstDash val="solid"/>
            </a:ln>
            <a:effectLst/>
          </p:spPr>
          <p:txBody>
            <a:bodyPr lIns="51435" tIns="51435" rIns="51435" bIns="51435" rtlCol="0" anchor="ctr">
              <a:noAutofit/>
            </a:bodyPr>
            <a:lstStyle/>
            <a:p>
              <a:pPr algn="ctr" defTabSz="685800">
                <a:buClrTx/>
                <a:defRPr/>
              </a:pPr>
              <a:endParaRPr lang="en-US" sz="788" dirty="0">
                <a:solidFill>
                  <a:srgbClr val="53565A"/>
                </a:solidFill>
                <a:latin typeface="Calibri"/>
                <a:ea typeface="+mn-ea"/>
                <a:cs typeface="+mn-cs"/>
              </a:endParaRPr>
            </a:p>
          </p:txBody>
        </p:sp>
      </p:grpSp>
      <p:sp>
        <p:nvSpPr>
          <p:cNvPr id="53" name="Rectangle 52">
            <a:extLst>
              <a:ext uri="{FF2B5EF4-FFF2-40B4-BE49-F238E27FC236}">
                <a16:creationId xmlns:a16="http://schemas.microsoft.com/office/drawing/2014/main" id="{752818A1-B166-47C5-A689-432679474C36}"/>
              </a:ext>
            </a:extLst>
          </p:cNvPr>
          <p:cNvSpPr/>
          <p:nvPr/>
        </p:nvSpPr>
        <p:spPr bwMode="gray">
          <a:xfrm>
            <a:off x="2363649" y="1476728"/>
            <a:ext cx="2355295" cy="545211"/>
          </a:xfrm>
          <a:prstGeom prst="rect">
            <a:avLst/>
          </a:prstGeom>
          <a:solidFill>
            <a:srgbClr val="26890D"/>
          </a:solidFill>
          <a:ln w="19050" algn="ctr">
            <a:noFill/>
            <a:miter lim="800000"/>
            <a:headEnd/>
            <a:tailEnd/>
          </a:ln>
        </p:spPr>
        <p:txBody>
          <a:bodyPr wrap="square" lIns="50006" tIns="50006" rIns="50006" bIns="50006" rtlCol="0" anchor="ctr"/>
          <a:lstStyle/>
          <a:p>
            <a:pPr defTabSz="685800">
              <a:spcAft>
                <a:spcPts val="338"/>
              </a:spcAft>
              <a:buClrTx/>
              <a:defRPr/>
            </a:pPr>
            <a:r>
              <a:rPr lang="en-US" sz="1350" dirty="0">
                <a:solidFill>
                  <a:prstClr val="white"/>
                </a:solidFill>
                <a:latin typeface="Calibri"/>
                <a:ea typeface="+mn-ea"/>
                <a:cs typeface="+mn-cs"/>
              </a:rPr>
              <a:t>Data Analysis using Big Data Tools(HDFS, HIVE and </a:t>
            </a:r>
            <a:r>
              <a:rPr lang="en-US" sz="1350" dirty="0" err="1">
                <a:solidFill>
                  <a:prstClr val="white"/>
                </a:solidFill>
                <a:latin typeface="Calibri"/>
                <a:ea typeface="+mn-ea"/>
                <a:cs typeface="+mn-cs"/>
              </a:rPr>
              <a:t>PySpark</a:t>
            </a:r>
            <a:r>
              <a:rPr lang="en-US" sz="1350" dirty="0">
                <a:solidFill>
                  <a:prstClr val="white"/>
                </a:solidFill>
                <a:latin typeface="Calibri"/>
                <a:ea typeface="+mn-ea"/>
                <a:cs typeface="+mn-cs"/>
              </a:rPr>
              <a:t>)</a:t>
            </a:r>
          </a:p>
        </p:txBody>
      </p:sp>
      <p:grpSp>
        <p:nvGrpSpPr>
          <p:cNvPr id="54" name="Group 53">
            <a:extLst>
              <a:ext uri="{FF2B5EF4-FFF2-40B4-BE49-F238E27FC236}">
                <a16:creationId xmlns:a16="http://schemas.microsoft.com/office/drawing/2014/main" id="{9E8052AF-5984-467B-B411-53604E83A457}"/>
              </a:ext>
            </a:extLst>
          </p:cNvPr>
          <p:cNvGrpSpPr>
            <a:grpSpLocks noChangeAspect="1"/>
          </p:cNvGrpSpPr>
          <p:nvPr/>
        </p:nvGrpSpPr>
        <p:grpSpPr>
          <a:xfrm>
            <a:off x="4706407" y="1208526"/>
            <a:ext cx="911743" cy="1080135"/>
            <a:chOff x="3525926" y="2604211"/>
            <a:chExt cx="1887324" cy="2235900"/>
          </a:xfrm>
        </p:grpSpPr>
        <p:sp>
          <p:nvSpPr>
            <p:cNvPr id="55" name="Freeform 43">
              <a:extLst>
                <a:ext uri="{FF2B5EF4-FFF2-40B4-BE49-F238E27FC236}">
                  <a16:creationId xmlns:a16="http://schemas.microsoft.com/office/drawing/2014/main" id="{B81E1FBC-0E1B-4BAE-8A1A-F73FFF3EC3D0}"/>
                </a:ext>
              </a:extLst>
            </p:cNvPr>
            <p:cNvSpPr/>
            <p:nvPr/>
          </p:nvSpPr>
          <p:spPr>
            <a:xfrm>
              <a:off x="3540558" y="2604211"/>
              <a:ext cx="1872692"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26890D">
                <a:lumMod val="20000"/>
                <a:lumOff val="80000"/>
              </a:srgbClr>
            </a:solidFill>
            <a:ln w="9525" cap="flat" cmpd="sng" algn="ctr">
              <a:solidFill>
                <a:srgbClr val="26890D"/>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sp>
          <p:nvSpPr>
            <p:cNvPr id="56" name="Freeform 44">
              <a:extLst>
                <a:ext uri="{FF2B5EF4-FFF2-40B4-BE49-F238E27FC236}">
                  <a16:creationId xmlns:a16="http://schemas.microsoft.com/office/drawing/2014/main" id="{E7E2CBF1-0D9F-4728-B639-B08C9BEAD3FE}"/>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rgbClr val="26890D"/>
            </a:solidFill>
            <a:ln w="9525" cap="flat" cmpd="sng" algn="ctr">
              <a:solidFill>
                <a:srgbClr val="26890D"/>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sp>
          <p:nvSpPr>
            <p:cNvPr id="57" name="Freeform 45">
              <a:extLst>
                <a:ext uri="{FF2B5EF4-FFF2-40B4-BE49-F238E27FC236}">
                  <a16:creationId xmlns:a16="http://schemas.microsoft.com/office/drawing/2014/main" id="{8F9B257F-3AA5-4DAF-9399-FDDF71F5AFEF}"/>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rgbClr val="26890D">
                <a:lumMod val="20000"/>
                <a:lumOff val="80000"/>
              </a:srgbClr>
            </a:solidFill>
            <a:ln w="9525" cap="flat" cmpd="sng" algn="ctr">
              <a:solidFill>
                <a:srgbClr val="26890D"/>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grpSp>
      <p:sp>
        <p:nvSpPr>
          <p:cNvPr id="58" name="TextBox 57">
            <a:extLst>
              <a:ext uri="{FF2B5EF4-FFF2-40B4-BE49-F238E27FC236}">
                <a16:creationId xmlns:a16="http://schemas.microsoft.com/office/drawing/2014/main" id="{75A299C2-176F-4FE6-A1EE-7FC3E621CF2E}"/>
              </a:ext>
            </a:extLst>
          </p:cNvPr>
          <p:cNvSpPr txBox="1"/>
          <p:nvPr/>
        </p:nvSpPr>
        <p:spPr>
          <a:xfrm>
            <a:off x="4937218" y="1266549"/>
            <a:ext cx="440822" cy="387144"/>
          </a:xfrm>
          <a:prstGeom prst="rect">
            <a:avLst/>
          </a:prstGeom>
          <a:noFill/>
        </p:spPr>
        <p:txBody>
          <a:bodyPr wrap="square" lIns="20250" tIns="20250" rIns="20250" bIns="20250" rtlCol="0">
            <a:spAutoFit/>
          </a:bodyPr>
          <a:lstStyle/>
          <a:p>
            <a:pPr algn="ctr" defTabSz="685800">
              <a:buClrTx/>
            </a:pPr>
            <a:r>
              <a:rPr lang="en-US" sz="2250" b="1" kern="1200" dirty="0">
                <a:solidFill>
                  <a:srgbClr val="26890D"/>
                </a:solidFill>
                <a:latin typeface="Calibri"/>
                <a:ea typeface="+mn-ea"/>
                <a:cs typeface="+mn-cs"/>
              </a:rPr>
              <a:t>3.1</a:t>
            </a:r>
          </a:p>
        </p:txBody>
      </p:sp>
      <p:sp>
        <p:nvSpPr>
          <p:cNvPr id="59" name="TextBox 58">
            <a:extLst>
              <a:ext uri="{FF2B5EF4-FFF2-40B4-BE49-F238E27FC236}">
                <a16:creationId xmlns:a16="http://schemas.microsoft.com/office/drawing/2014/main" id="{9EF7BD01-B900-4E86-9575-796D7CA68882}"/>
              </a:ext>
            </a:extLst>
          </p:cNvPr>
          <p:cNvSpPr txBox="1"/>
          <p:nvPr/>
        </p:nvSpPr>
        <p:spPr>
          <a:xfrm>
            <a:off x="5838233" y="3105668"/>
            <a:ext cx="436253" cy="387144"/>
          </a:xfrm>
          <a:prstGeom prst="rect">
            <a:avLst/>
          </a:prstGeom>
          <a:noFill/>
        </p:spPr>
        <p:txBody>
          <a:bodyPr wrap="square" lIns="20250" tIns="20250" rIns="20250" bIns="20250" rtlCol="0">
            <a:spAutoFit/>
          </a:bodyPr>
          <a:lstStyle/>
          <a:p>
            <a:pPr algn="ctr" defTabSz="685800">
              <a:buClrTx/>
            </a:pPr>
            <a:r>
              <a:rPr lang="en-US" sz="2250" b="1" kern="1200" dirty="0">
                <a:solidFill>
                  <a:srgbClr val="43B02A"/>
                </a:solidFill>
                <a:latin typeface="Calibri"/>
                <a:ea typeface="+mn-ea"/>
                <a:cs typeface="+mn-cs"/>
              </a:rPr>
              <a:t>3.3</a:t>
            </a:r>
          </a:p>
        </p:txBody>
      </p:sp>
      <p:grpSp>
        <p:nvGrpSpPr>
          <p:cNvPr id="60" name="Group 59">
            <a:extLst>
              <a:ext uri="{FF2B5EF4-FFF2-40B4-BE49-F238E27FC236}">
                <a16:creationId xmlns:a16="http://schemas.microsoft.com/office/drawing/2014/main" id="{E6AEC22F-B5FC-4FC1-A68A-C2647D40109D}"/>
              </a:ext>
            </a:extLst>
          </p:cNvPr>
          <p:cNvGrpSpPr/>
          <p:nvPr/>
        </p:nvGrpSpPr>
        <p:grpSpPr>
          <a:xfrm>
            <a:off x="5149285" y="2120746"/>
            <a:ext cx="911742" cy="1080135"/>
            <a:chOff x="5774128" y="2814784"/>
            <a:chExt cx="1620875" cy="1920240"/>
          </a:xfrm>
        </p:grpSpPr>
        <p:sp>
          <p:nvSpPr>
            <p:cNvPr id="61" name="Freeform 56">
              <a:extLst>
                <a:ext uri="{FF2B5EF4-FFF2-40B4-BE49-F238E27FC236}">
                  <a16:creationId xmlns:a16="http://schemas.microsoft.com/office/drawing/2014/main" id="{3B060C2F-4137-49FF-BDF3-65B246CB6EC1}"/>
                </a:ext>
              </a:extLst>
            </p:cNvPr>
            <p:cNvSpPr/>
            <p:nvPr/>
          </p:nvSpPr>
          <p:spPr>
            <a:xfrm>
              <a:off x="5786693" y="2814784"/>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0D8390">
                <a:lumMod val="20000"/>
                <a:lumOff val="80000"/>
              </a:srgbClr>
            </a:solidFill>
            <a:ln w="9525" cap="flat" cmpd="sng" algn="ctr">
              <a:solidFill>
                <a:srgbClr val="007CB0"/>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sp>
          <p:nvSpPr>
            <p:cNvPr id="62" name="Freeform 57">
              <a:extLst>
                <a:ext uri="{FF2B5EF4-FFF2-40B4-BE49-F238E27FC236}">
                  <a16:creationId xmlns:a16="http://schemas.microsoft.com/office/drawing/2014/main" id="{63D42AFC-045E-4137-8266-CE3809DC0F69}"/>
                </a:ext>
              </a:extLst>
            </p:cNvPr>
            <p:cNvSpPr/>
            <p:nvPr/>
          </p:nvSpPr>
          <p:spPr>
            <a:xfrm>
              <a:off x="6578608" y="3292250"/>
              <a:ext cx="816395" cy="1438682"/>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9044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9044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5181">
                  <a:moveTo>
                    <a:pt x="0" y="559044"/>
                  </a:moveTo>
                  <a:lnTo>
                    <a:pt x="21567" y="1675181"/>
                  </a:lnTo>
                  <a:lnTo>
                    <a:pt x="943282" y="1126541"/>
                  </a:lnTo>
                  <a:cubicBezTo>
                    <a:pt x="945720" y="751027"/>
                    <a:pt x="948159" y="375514"/>
                    <a:pt x="950597" y="0"/>
                  </a:cubicBezTo>
                  <a:lnTo>
                    <a:pt x="0" y="559044"/>
                  </a:lnTo>
                  <a:close/>
                </a:path>
              </a:pathLst>
            </a:custGeom>
            <a:solidFill>
              <a:srgbClr val="0D8390"/>
            </a:solidFill>
            <a:ln w="9525" cap="flat" cmpd="sng" algn="ctr">
              <a:solidFill>
                <a:srgbClr val="007CB0"/>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sp>
          <p:nvSpPr>
            <p:cNvPr id="63" name="Freeform 58">
              <a:extLst>
                <a:ext uri="{FF2B5EF4-FFF2-40B4-BE49-F238E27FC236}">
                  <a16:creationId xmlns:a16="http://schemas.microsoft.com/office/drawing/2014/main" id="{4FAC4FB3-48E5-4FBB-A548-9044238CD711}"/>
                </a:ext>
              </a:extLst>
            </p:cNvPr>
            <p:cNvSpPr/>
            <p:nvPr/>
          </p:nvSpPr>
          <p:spPr>
            <a:xfrm>
              <a:off x="5774128" y="3292251"/>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rgbClr val="0D8390">
                <a:lumMod val="20000"/>
                <a:lumOff val="80000"/>
              </a:srgbClr>
            </a:solidFill>
            <a:ln w="9525" cap="flat" cmpd="sng" algn="ctr">
              <a:solidFill>
                <a:srgbClr val="007CB0"/>
              </a:solidFill>
              <a:prstDash val="solid"/>
            </a:ln>
            <a:effectLst/>
          </p:spPr>
          <p:txBody>
            <a:bodyPr lIns="51435" tIns="51435" rIns="51435" bIns="51435" rtlCol="0" anchor="ctr">
              <a:noAutofit/>
            </a:bodyPr>
            <a:lstStyle/>
            <a:p>
              <a:pPr algn="ctr" defTabSz="685800">
                <a:buClrTx/>
                <a:defRPr/>
              </a:pPr>
              <a:endParaRPr lang="en-US" sz="788" err="1">
                <a:solidFill>
                  <a:srgbClr val="53565A"/>
                </a:solidFill>
                <a:latin typeface="Calibri"/>
                <a:ea typeface="+mn-ea"/>
                <a:cs typeface="+mn-cs"/>
              </a:endParaRPr>
            </a:p>
          </p:txBody>
        </p:sp>
      </p:grpSp>
      <p:sp>
        <p:nvSpPr>
          <p:cNvPr id="64" name="TextBox 63">
            <a:extLst>
              <a:ext uri="{FF2B5EF4-FFF2-40B4-BE49-F238E27FC236}">
                <a16:creationId xmlns:a16="http://schemas.microsoft.com/office/drawing/2014/main" id="{2AD92FA2-9050-46E7-85A3-40C29366B922}"/>
              </a:ext>
            </a:extLst>
          </p:cNvPr>
          <p:cNvSpPr txBox="1"/>
          <p:nvPr/>
        </p:nvSpPr>
        <p:spPr>
          <a:xfrm>
            <a:off x="5391675" y="2195749"/>
            <a:ext cx="427094" cy="387144"/>
          </a:xfrm>
          <a:prstGeom prst="rect">
            <a:avLst/>
          </a:prstGeom>
          <a:noFill/>
        </p:spPr>
        <p:txBody>
          <a:bodyPr wrap="square" lIns="20250" tIns="20250" rIns="20250" bIns="20250" rtlCol="0">
            <a:spAutoFit/>
          </a:bodyPr>
          <a:lstStyle/>
          <a:p>
            <a:pPr algn="ctr" defTabSz="685800">
              <a:buClrTx/>
            </a:pPr>
            <a:r>
              <a:rPr lang="en-US" sz="2250" b="1" kern="1200" dirty="0">
                <a:solidFill>
                  <a:srgbClr val="0D8390"/>
                </a:solidFill>
                <a:latin typeface="Calibri"/>
                <a:ea typeface="+mn-ea"/>
                <a:cs typeface="+mn-cs"/>
              </a:rPr>
              <a:t>3.2</a:t>
            </a:r>
          </a:p>
        </p:txBody>
      </p:sp>
      <p:grpSp>
        <p:nvGrpSpPr>
          <p:cNvPr id="65" name="Group 1000">
            <a:extLst>
              <a:ext uri="{FF2B5EF4-FFF2-40B4-BE49-F238E27FC236}">
                <a16:creationId xmlns:a16="http://schemas.microsoft.com/office/drawing/2014/main" id="{2EA24A66-86E0-47F7-A06F-F2D429F22E40}"/>
              </a:ext>
            </a:extLst>
          </p:cNvPr>
          <p:cNvGrpSpPr>
            <a:grpSpLocks noChangeAspect="1"/>
          </p:cNvGrpSpPr>
          <p:nvPr/>
        </p:nvGrpSpPr>
        <p:grpSpPr bwMode="auto">
          <a:xfrm>
            <a:off x="5646457" y="2651780"/>
            <a:ext cx="352608" cy="352608"/>
            <a:chOff x="5030" y="4091"/>
            <a:chExt cx="340" cy="340"/>
          </a:xfrm>
          <a:solidFill>
            <a:sysClr val="window" lastClr="FFFFFF"/>
          </a:solidFill>
        </p:grpSpPr>
        <p:sp>
          <p:nvSpPr>
            <p:cNvPr id="66" name="Freeform 1001">
              <a:extLst>
                <a:ext uri="{FF2B5EF4-FFF2-40B4-BE49-F238E27FC236}">
                  <a16:creationId xmlns:a16="http://schemas.microsoft.com/office/drawing/2014/main" id="{1FF5E4C7-7E07-41A4-86EB-3D065F030D47}"/>
                </a:ext>
              </a:extLst>
            </p:cNvPr>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685800">
                <a:buClrTx/>
                <a:defRPr/>
              </a:pPr>
              <a:endParaRPr lang="en-GB" sz="1013">
                <a:solidFill>
                  <a:prstClr val="black"/>
                </a:solidFill>
                <a:latin typeface="Calibri"/>
                <a:ea typeface="+mn-ea"/>
                <a:cs typeface="+mn-cs"/>
              </a:endParaRPr>
            </a:p>
          </p:txBody>
        </p:sp>
        <p:sp>
          <p:nvSpPr>
            <p:cNvPr id="67" name="Freeform 1002">
              <a:extLst>
                <a:ext uri="{FF2B5EF4-FFF2-40B4-BE49-F238E27FC236}">
                  <a16:creationId xmlns:a16="http://schemas.microsoft.com/office/drawing/2014/main" id="{A43A76C9-8B28-4E5C-A487-40D895354641}"/>
                </a:ext>
              </a:extLst>
            </p:cNvPr>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685800">
                <a:buClrTx/>
                <a:defRPr/>
              </a:pPr>
              <a:endParaRPr lang="en-GB" sz="1013">
                <a:solidFill>
                  <a:prstClr val="black"/>
                </a:solidFill>
                <a:latin typeface="Calibri"/>
                <a:ea typeface="+mn-ea"/>
                <a:cs typeface="+mn-cs"/>
              </a:endParaRPr>
            </a:p>
          </p:txBody>
        </p:sp>
      </p:grpSp>
      <p:grpSp>
        <p:nvGrpSpPr>
          <p:cNvPr id="68" name="Group 349">
            <a:extLst>
              <a:ext uri="{FF2B5EF4-FFF2-40B4-BE49-F238E27FC236}">
                <a16:creationId xmlns:a16="http://schemas.microsoft.com/office/drawing/2014/main" id="{83DCF3F2-7EF6-4449-ADB6-8E80A8FBBE40}"/>
              </a:ext>
            </a:extLst>
          </p:cNvPr>
          <p:cNvGrpSpPr>
            <a:grpSpLocks noChangeAspect="1"/>
          </p:cNvGrpSpPr>
          <p:nvPr/>
        </p:nvGrpSpPr>
        <p:grpSpPr bwMode="auto">
          <a:xfrm>
            <a:off x="5200130" y="1705898"/>
            <a:ext cx="355820" cy="355820"/>
            <a:chOff x="5071" y="1628"/>
            <a:chExt cx="340" cy="340"/>
          </a:xfrm>
          <a:solidFill>
            <a:sysClr val="window" lastClr="FFFFFF"/>
          </a:solidFill>
        </p:grpSpPr>
        <p:sp>
          <p:nvSpPr>
            <p:cNvPr id="69" name="Freeform 350">
              <a:extLst>
                <a:ext uri="{FF2B5EF4-FFF2-40B4-BE49-F238E27FC236}">
                  <a16:creationId xmlns:a16="http://schemas.microsoft.com/office/drawing/2014/main" id="{758DF5D0-87D8-4A72-ADDE-3E4CD76E191B}"/>
                </a:ext>
              </a:extLst>
            </p:cNvPr>
            <p:cNvSpPr>
              <a:spLocks noEditPoints="1"/>
            </p:cNvSpPr>
            <p:nvPr/>
          </p:nvSpPr>
          <p:spPr bwMode="auto">
            <a:xfrm>
              <a:off x="5071" y="162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685800">
                <a:buClrTx/>
                <a:defRPr/>
              </a:pPr>
              <a:endParaRPr lang="en-GB" sz="1013">
                <a:solidFill>
                  <a:prstClr val="black"/>
                </a:solidFill>
                <a:latin typeface="Calibri"/>
                <a:ea typeface="+mn-ea"/>
                <a:cs typeface="+mn-cs"/>
              </a:endParaRPr>
            </a:p>
          </p:txBody>
        </p:sp>
        <p:sp>
          <p:nvSpPr>
            <p:cNvPr id="70" name="Freeform 351">
              <a:extLst>
                <a:ext uri="{FF2B5EF4-FFF2-40B4-BE49-F238E27FC236}">
                  <a16:creationId xmlns:a16="http://schemas.microsoft.com/office/drawing/2014/main" id="{DED1D203-B294-49F7-9606-12D7B589EA47}"/>
                </a:ext>
              </a:extLst>
            </p:cNvPr>
            <p:cNvSpPr>
              <a:spLocks noEditPoints="1"/>
            </p:cNvSpPr>
            <p:nvPr/>
          </p:nvSpPr>
          <p:spPr bwMode="auto">
            <a:xfrm>
              <a:off x="5141" y="1691"/>
              <a:ext cx="200" cy="199"/>
            </a:xfrm>
            <a:custGeom>
              <a:avLst/>
              <a:gdLst>
                <a:gd name="T0" fmla="*/ 59 w 301"/>
                <a:gd name="T1" fmla="*/ 163 h 299"/>
                <a:gd name="T2" fmla="*/ 2 w 301"/>
                <a:gd name="T3" fmla="*/ 218 h 299"/>
                <a:gd name="T4" fmla="*/ 12 w 301"/>
                <a:gd name="T5" fmla="*/ 289 h 299"/>
                <a:gd name="T6" fmla="*/ 108 w 301"/>
                <a:gd name="T7" fmla="*/ 299 h 299"/>
                <a:gd name="T8" fmla="*/ 119 w 301"/>
                <a:gd name="T9" fmla="*/ 225 h 299"/>
                <a:gd name="T10" fmla="*/ 125 w 301"/>
                <a:gd name="T11" fmla="*/ 206 h 299"/>
                <a:gd name="T12" fmla="*/ 65 w 301"/>
                <a:gd name="T13" fmla="*/ 185 h 299"/>
                <a:gd name="T14" fmla="*/ 42 w 301"/>
                <a:gd name="T15" fmla="*/ 203 h 299"/>
                <a:gd name="T16" fmla="*/ 97 w 301"/>
                <a:gd name="T17" fmla="*/ 278 h 299"/>
                <a:gd name="T18" fmla="*/ 76 w 301"/>
                <a:gd name="T19" fmla="*/ 257 h 299"/>
                <a:gd name="T20" fmla="*/ 55 w 301"/>
                <a:gd name="T21" fmla="*/ 257 h 299"/>
                <a:gd name="T22" fmla="*/ 33 w 301"/>
                <a:gd name="T23" fmla="*/ 278 h 299"/>
                <a:gd name="T24" fmla="*/ 97 w 301"/>
                <a:gd name="T25" fmla="*/ 225 h 299"/>
                <a:gd name="T26" fmla="*/ 296 w 301"/>
                <a:gd name="T27" fmla="*/ 206 h 299"/>
                <a:gd name="T28" fmla="*/ 229 w 301"/>
                <a:gd name="T29" fmla="*/ 163 h 299"/>
                <a:gd name="T30" fmla="*/ 173 w 301"/>
                <a:gd name="T31" fmla="*/ 218 h 299"/>
                <a:gd name="T32" fmla="*/ 183 w 301"/>
                <a:gd name="T33" fmla="*/ 289 h 299"/>
                <a:gd name="T34" fmla="*/ 279 w 301"/>
                <a:gd name="T35" fmla="*/ 299 h 299"/>
                <a:gd name="T36" fmla="*/ 289 w 301"/>
                <a:gd name="T37" fmla="*/ 225 h 299"/>
                <a:gd name="T38" fmla="*/ 296 w 301"/>
                <a:gd name="T39" fmla="*/ 206 h 299"/>
                <a:gd name="T40" fmla="*/ 259 w 301"/>
                <a:gd name="T41" fmla="*/ 203 h 299"/>
                <a:gd name="T42" fmla="*/ 236 w 301"/>
                <a:gd name="T43" fmla="*/ 185 h 299"/>
                <a:gd name="T44" fmla="*/ 247 w 301"/>
                <a:gd name="T45" fmla="*/ 278 h 299"/>
                <a:gd name="T46" fmla="*/ 236 w 301"/>
                <a:gd name="T47" fmla="*/ 246 h 299"/>
                <a:gd name="T48" fmla="*/ 225 w 301"/>
                <a:gd name="T49" fmla="*/ 278 h 299"/>
                <a:gd name="T50" fmla="*/ 204 w 301"/>
                <a:gd name="T51" fmla="*/ 225 h 299"/>
                <a:gd name="T52" fmla="*/ 268 w 301"/>
                <a:gd name="T53" fmla="*/ 278 h 299"/>
                <a:gd name="T54" fmla="*/ 204 w 301"/>
                <a:gd name="T55" fmla="*/ 65 h 299"/>
                <a:gd name="T56" fmla="*/ 211 w 301"/>
                <a:gd name="T57" fmla="*/ 46 h 299"/>
                <a:gd name="T58" fmla="*/ 144 w 301"/>
                <a:gd name="T59" fmla="*/ 3 h 299"/>
                <a:gd name="T60" fmla="*/ 87 w 301"/>
                <a:gd name="T61" fmla="*/ 58 h 299"/>
                <a:gd name="T62" fmla="*/ 97 w 301"/>
                <a:gd name="T63" fmla="*/ 129 h 299"/>
                <a:gd name="T64" fmla="*/ 193 w 301"/>
                <a:gd name="T65" fmla="*/ 139 h 299"/>
                <a:gd name="T66" fmla="*/ 151 w 301"/>
                <a:gd name="T67" fmla="*/ 25 h 299"/>
                <a:gd name="T68" fmla="*/ 128 w 301"/>
                <a:gd name="T69" fmla="*/ 43 h 299"/>
                <a:gd name="T70" fmla="*/ 183 w 301"/>
                <a:gd name="T71" fmla="*/ 118 h 299"/>
                <a:gd name="T72" fmla="*/ 161 w 301"/>
                <a:gd name="T73" fmla="*/ 97 h 299"/>
                <a:gd name="T74" fmla="*/ 140 w 301"/>
                <a:gd name="T75" fmla="*/ 97 h 299"/>
                <a:gd name="T76" fmla="*/ 119 w 301"/>
                <a:gd name="T77" fmla="*/ 118 h 299"/>
                <a:gd name="T78" fmla="*/ 183 w 301"/>
                <a:gd name="T79" fmla="*/ 6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99">
                  <a:moveTo>
                    <a:pt x="72" y="163"/>
                  </a:moveTo>
                  <a:cubicBezTo>
                    <a:pt x="68" y="160"/>
                    <a:pt x="63" y="160"/>
                    <a:pt x="59" y="163"/>
                  </a:cubicBezTo>
                  <a:cubicBezTo>
                    <a:pt x="5" y="206"/>
                    <a:pt x="5" y="206"/>
                    <a:pt x="5" y="206"/>
                  </a:cubicBezTo>
                  <a:cubicBezTo>
                    <a:pt x="2" y="209"/>
                    <a:pt x="0" y="213"/>
                    <a:pt x="2" y="218"/>
                  </a:cubicBezTo>
                  <a:cubicBezTo>
                    <a:pt x="3" y="222"/>
                    <a:pt x="7" y="225"/>
                    <a:pt x="12" y="225"/>
                  </a:cubicBezTo>
                  <a:cubicBezTo>
                    <a:pt x="12" y="289"/>
                    <a:pt x="12" y="289"/>
                    <a:pt x="12" y="289"/>
                  </a:cubicBezTo>
                  <a:cubicBezTo>
                    <a:pt x="12" y="295"/>
                    <a:pt x="17" y="299"/>
                    <a:pt x="23" y="299"/>
                  </a:cubicBezTo>
                  <a:cubicBezTo>
                    <a:pt x="108" y="299"/>
                    <a:pt x="108" y="299"/>
                    <a:pt x="108" y="299"/>
                  </a:cubicBezTo>
                  <a:cubicBezTo>
                    <a:pt x="114" y="299"/>
                    <a:pt x="119" y="295"/>
                    <a:pt x="119" y="289"/>
                  </a:cubicBezTo>
                  <a:cubicBezTo>
                    <a:pt x="119" y="225"/>
                    <a:pt x="119" y="225"/>
                    <a:pt x="119" y="225"/>
                  </a:cubicBezTo>
                  <a:cubicBezTo>
                    <a:pt x="123" y="225"/>
                    <a:pt x="127" y="222"/>
                    <a:pt x="129" y="218"/>
                  </a:cubicBezTo>
                  <a:cubicBezTo>
                    <a:pt x="130" y="213"/>
                    <a:pt x="129" y="209"/>
                    <a:pt x="125" y="206"/>
                  </a:cubicBezTo>
                  <a:lnTo>
                    <a:pt x="72" y="163"/>
                  </a:lnTo>
                  <a:close/>
                  <a:moveTo>
                    <a:pt x="65" y="185"/>
                  </a:moveTo>
                  <a:cubicBezTo>
                    <a:pt x="88" y="203"/>
                    <a:pt x="88" y="203"/>
                    <a:pt x="88" y="203"/>
                  </a:cubicBezTo>
                  <a:cubicBezTo>
                    <a:pt x="42" y="203"/>
                    <a:pt x="42" y="203"/>
                    <a:pt x="42" y="203"/>
                  </a:cubicBezTo>
                  <a:lnTo>
                    <a:pt x="65" y="185"/>
                  </a:lnTo>
                  <a:close/>
                  <a:moveTo>
                    <a:pt x="97" y="278"/>
                  </a:moveTo>
                  <a:cubicBezTo>
                    <a:pt x="76" y="278"/>
                    <a:pt x="76" y="278"/>
                    <a:pt x="76" y="278"/>
                  </a:cubicBezTo>
                  <a:cubicBezTo>
                    <a:pt x="76" y="257"/>
                    <a:pt x="76" y="257"/>
                    <a:pt x="76" y="257"/>
                  </a:cubicBezTo>
                  <a:cubicBezTo>
                    <a:pt x="76" y="251"/>
                    <a:pt x="71" y="246"/>
                    <a:pt x="65" y="246"/>
                  </a:cubicBezTo>
                  <a:cubicBezTo>
                    <a:pt x="59" y="246"/>
                    <a:pt x="55" y="251"/>
                    <a:pt x="55" y="257"/>
                  </a:cubicBezTo>
                  <a:cubicBezTo>
                    <a:pt x="55" y="278"/>
                    <a:pt x="55" y="278"/>
                    <a:pt x="55" y="278"/>
                  </a:cubicBezTo>
                  <a:cubicBezTo>
                    <a:pt x="33" y="278"/>
                    <a:pt x="33" y="278"/>
                    <a:pt x="33" y="278"/>
                  </a:cubicBezTo>
                  <a:cubicBezTo>
                    <a:pt x="33" y="225"/>
                    <a:pt x="33" y="225"/>
                    <a:pt x="33" y="225"/>
                  </a:cubicBezTo>
                  <a:cubicBezTo>
                    <a:pt x="97" y="225"/>
                    <a:pt x="97" y="225"/>
                    <a:pt x="97" y="225"/>
                  </a:cubicBezTo>
                  <a:lnTo>
                    <a:pt x="97" y="278"/>
                  </a:lnTo>
                  <a:close/>
                  <a:moveTo>
                    <a:pt x="296" y="206"/>
                  </a:moveTo>
                  <a:cubicBezTo>
                    <a:pt x="243" y="163"/>
                    <a:pt x="243" y="163"/>
                    <a:pt x="243" y="163"/>
                  </a:cubicBezTo>
                  <a:cubicBezTo>
                    <a:pt x="239" y="160"/>
                    <a:pt x="233" y="160"/>
                    <a:pt x="229" y="163"/>
                  </a:cubicBezTo>
                  <a:cubicBezTo>
                    <a:pt x="176" y="206"/>
                    <a:pt x="176" y="206"/>
                    <a:pt x="176" y="206"/>
                  </a:cubicBezTo>
                  <a:cubicBezTo>
                    <a:pt x="172" y="209"/>
                    <a:pt x="171" y="213"/>
                    <a:pt x="173" y="218"/>
                  </a:cubicBezTo>
                  <a:cubicBezTo>
                    <a:pt x="174" y="222"/>
                    <a:pt x="178" y="225"/>
                    <a:pt x="183" y="225"/>
                  </a:cubicBezTo>
                  <a:cubicBezTo>
                    <a:pt x="183" y="289"/>
                    <a:pt x="183" y="289"/>
                    <a:pt x="183" y="289"/>
                  </a:cubicBezTo>
                  <a:cubicBezTo>
                    <a:pt x="183" y="295"/>
                    <a:pt x="187" y="299"/>
                    <a:pt x="193" y="299"/>
                  </a:cubicBezTo>
                  <a:cubicBezTo>
                    <a:pt x="279" y="299"/>
                    <a:pt x="279" y="299"/>
                    <a:pt x="279" y="299"/>
                  </a:cubicBezTo>
                  <a:cubicBezTo>
                    <a:pt x="285" y="299"/>
                    <a:pt x="289" y="295"/>
                    <a:pt x="289" y="289"/>
                  </a:cubicBezTo>
                  <a:cubicBezTo>
                    <a:pt x="289" y="225"/>
                    <a:pt x="289" y="225"/>
                    <a:pt x="289" y="225"/>
                  </a:cubicBezTo>
                  <a:cubicBezTo>
                    <a:pt x="294" y="225"/>
                    <a:pt x="298" y="222"/>
                    <a:pt x="299" y="218"/>
                  </a:cubicBezTo>
                  <a:cubicBezTo>
                    <a:pt x="301" y="213"/>
                    <a:pt x="300" y="209"/>
                    <a:pt x="296" y="206"/>
                  </a:cubicBezTo>
                  <a:close/>
                  <a:moveTo>
                    <a:pt x="236" y="185"/>
                  </a:moveTo>
                  <a:cubicBezTo>
                    <a:pt x="259" y="203"/>
                    <a:pt x="259" y="203"/>
                    <a:pt x="259" y="203"/>
                  </a:cubicBezTo>
                  <a:cubicBezTo>
                    <a:pt x="213" y="203"/>
                    <a:pt x="213" y="203"/>
                    <a:pt x="213" y="203"/>
                  </a:cubicBezTo>
                  <a:lnTo>
                    <a:pt x="236" y="185"/>
                  </a:lnTo>
                  <a:close/>
                  <a:moveTo>
                    <a:pt x="268" y="278"/>
                  </a:moveTo>
                  <a:cubicBezTo>
                    <a:pt x="247" y="278"/>
                    <a:pt x="247" y="278"/>
                    <a:pt x="247" y="278"/>
                  </a:cubicBezTo>
                  <a:cubicBezTo>
                    <a:pt x="247" y="257"/>
                    <a:pt x="247" y="257"/>
                    <a:pt x="247" y="257"/>
                  </a:cubicBezTo>
                  <a:cubicBezTo>
                    <a:pt x="247" y="251"/>
                    <a:pt x="242" y="246"/>
                    <a:pt x="236" y="246"/>
                  </a:cubicBezTo>
                  <a:cubicBezTo>
                    <a:pt x="230" y="246"/>
                    <a:pt x="225" y="251"/>
                    <a:pt x="225" y="257"/>
                  </a:cubicBezTo>
                  <a:cubicBezTo>
                    <a:pt x="225" y="278"/>
                    <a:pt x="225" y="278"/>
                    <a:pt x="225" y="278"/>
                  </a:cubicBezTo>
                  <a:cubicBezTo>
                    <a:pt x="204" y="278"/>
                    <a:pt x="204" y="278"/>
                    <a:pt x="204" y="278"/>
                  </a:cubicBezTo>
                  <a:cubicBezTo>
                    <a:pt x="204" y="225"/>
                    <a:pt x="204" y="225"/>
                    <a:pt x="204" y="225"/>
                  </a:cubicBezTo>
                  <a:cubicBezTo>
                    <a:pt x="268" y="225"/>
                    <a:pt x="268" y="225"/>
                    <a:pt x="268" y="225"/>
                  </a:cubicBezTo>
                  <a:lnTo>
                    <a:pt x="268" y="278"/>
                  </a:lnTo>
                  <a:close/>
                  <a:moveTo>
                    <a:pt x="204" y="129"/>
                  </a:moveTo>
                  <a:cubicBezTo>
                    <a:pt x="204" y="65"/>
                    <a:pt x="204" y="65"/>
                    <a:pt x="204" y="65"/>
                  </a:cubicBezTo>
                  <a:cubicBezTo>
                    <a:pt x="209" y="65"/>
                    <a:pt x="213" y="62"/>
                    <a:pt x="214" y="58"/>
                  </a:cubicBezTo>
                  <a:cubicBezTo>
                    <a:pt x="216" y="53"/>
                    <a:pt x="214" y="48"/>
                    <a:pt x="211" y="46"/>
                  </a:cubicBezTo>
                  <a:cubicBezTo>
                    <a:pt x="157" y="3"/>
                    <a:pt x="157" y="3"/>
                    <a:pt x="157" y="3"/>
                  </a:cubicBezTo>
                  <a:cubicBezTo>
                    <a:pt x="153" y="0"/>
                    <a:pt x="148" y="0"/>
                    <a:pt x="144" y="3"/>
                  </a:cubicBezTo>
                  <a:cubicBezTo>
                    <a:pt x="91" y="46"/>
                    <a:pt x="91" y="46"/>
                    <a:pt x="91" y="46"/>
                  </a:cubicBezTo>
                  <a:cubicBezTo>
                    <a:pt x="87" y="48"/>
                    <a:pt x="86" y="53"/>
                    <a:pt x="87" y="58"/>
                  </a:cubicBezTo>
                  <a:cubicBezTo>
                    <a:pt x="89" y="62"/>
                    <a:pt x="93" y="65"/>
                    <a:pt x="97" y="65"/>
                  </a:cubicBezTo>
                  <a:cubicBezTo>
                    <a:pt x="97" y="129"/>
                    <a:pt x="97" y="129"/>
                    <a:pt x="97" y="129"/>
                  </a:cubicBezTo>
                  <a:cubicBezTo>
                    <a:pt x="97" y="135"/>
                    <a:pt x="102" y="139"/>
                    <a:pt x="108" y="139"/>
                  </a:cubicBezTo>
                  <a:cubicBezTo>
                    <a:pt x="193" y="139"/>
                    <a:pt x="193" y="139"/>
                    <a:pt x="193" y="139"/>
                  </a:cubicBezTo>
                  <a:cubicBezTo>
                    <a:pt x="199" y="139"/>
                    <a:pt x="204" y="135"/>
                    <a:pt x="204" y="129"/>
                  </a:cubicBezTo>
                  <a:close/>
                  <a:moveTo>
                    <a:pt x="151" y="25"/>
                  </a:moveTo>
                  <a:cubicBezTo>
                    <a:pt x="174" y="43"/>
                    <a:pt x="174" y="43"/>
                    <a:pt x="174" y="43"/>
                  </a:cubicBezTo>
                  <a:cubicBezTo>
                    <a:pt x="128" y="43"/>
                    <a:pt x="128" y="43"/>
                    <a:pt x="128" y="43"/>
                  </a:cubicBezTo>
                  <a:lnTo>
                    <a:pt x="151" y="25"/>
                  </a:lnTo>
                  <a:close/>
                  <a:moveTo>
                    <a:pt x="183" y="118"/>
                  </a:moveTo>
                  <a:cubicBezTo>
                    <a:pt x="161" y="118"/>
                    <a:pt x="161" y="118"/>
                    <a:pt x="161" y="118"/>
                  </a:cubicBezTo>
                  <a:cubicBezTo>
                    <a:pt x="161" y="97"/>
                    <a:pt x="161" y="97"/>
                    <a:pt x="161" y="97"/>
                  </a:cubicBezTo>
                  <a:cubicBezTo>
                    <a:pt x="161" y="91"/>
                    <a:pt x="157" y="86"/>
                    <a:pt x="151" y="86"/>
                  </a:cubicBezTo>
                  <a:cubicBezTo>
                    <a:pt x="145" y="86"/>
                    <a:pt x="140" y="91"/>
                    <a:pt x="140" y="97"/>
                  </a:cubicBezTo>
                  <a:cubicBezTo>
                    <a:pt x="140" y="118"/>
                    <a:pt x="140" y="118"/>
                    <a:pt x="140" y="118"/>
                  </a:cubicBezTo>
                  <a:cubicBezTo>
                    <a:pt x="119" y="118"/>
                    <a:pt x="119" y="118"/>
                    <a:pt x="119" y="118"/>
                  </a:cubicBezTo>
                  <a:cubicBezTo>
                    <a:pt x="119" y="65"/>
                    <a:pt x="119" y="65"/>
                    <a:pt x="119" y="65"/>
                  </a:cubicBezTo>
                  <a:cubicBezTo>
                    <a:pt x="183" y="65"/>
                    <a:pt x="183" y="65"/>
                    <a:pt x="183" y="65"/>
                  </a:cubicBezTo>
                  <a:lnTo>
                    <a:pt x="183" y="1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685800">
                <a:buClrTx/>
                <a:defRPr/>
              </a:pPr>
              <a:endParaRPr lang="en-GB" sz="1013">
                <a:solidFill>
                  <a:prstClr val="black"/>
                </a:solidFill>
                <a:latin typeface="Calibri"/>
                <a:ea typeface="+mn-ea"/>
                <a:cs typeface="+mn-cs"/>
              </a:endParaRPr>
            </a:p>
          </p:txBody>
        </p:sp>
      </p:grpSp>
      <p:grpSp>
        <p:nvGrpSpPr>
          <p:cNvPr id="71" name="Group 9">
            <a:extLst>
              <a:ext uri="{FF2B5EF4-FFF2-40B4-BE49-F238E27FC236}">
                <a16:creationId xmlns:a16="http://schemas.microsoft.com/office/drawing/2014/main" id="{AB383CD4-FF98-489A-990B-B9F55FB0AF2F}"/>
              </a:ext>
            </a:extLst>
          </p:cNvPr>
          <p:cNvGrpSpPr>
            <a:grpSpLocks noChangeAspect="1"/>
          </p:cNvGrpSpPr>
          <p:nvPr/>
        </p:nvGrpSpPr>
        <p:grpSpPr bwMode="auto">
          <a:xfrm>
            <a:off x="6137566" y="3572068"/>
            <a:ext cx="295015" cy="286835"/>
            <a:chOff x="4224" y="4480"/>
            <a:chExt cx="1118" cy="1087"/>
          </a:xfrm>
          <a:solidFill>
            <a:srgbClr val="00A3E0"/>
          </a:solidFill>
        </p:grpSpPr>
        <p:sp>
          <p:nvSpPr>
            <p:cNvPr id="72" name="Freeform 10">
              <a:extLst>
                <a:ext uri="{FF2B5EF4-FFF2-40B4-BE49-F238E27FC236}">
                  <a16:creationId xmlns:a16="http://schemas.microsoft.com/office/drawing/2014/main" id="{593C8F44-32F3-458A-907C-29AD6C4A08C8}"/>
                </a:ext>
              </a:extLst>
            </p:cNvPr>
            <p:cNvSpPr>
              <a:spLocks noEditPoints="1"/>
            </p:cNvSpPr>
            <p:nvPr/>
          </p:nvSpPr>
          <p:spPr bwMode="auto">
            <a:xfrm>
              <a:off x="4224" y="4480"/>
              <a:ext cx="937" cy="849"/>
            </a:xfrm>
            <a:custGeom>
              <a:avLst/>
              <a:gdLst>
                <a:gd name="T0" fmla="*/ 270 w 420"/>
                <a:gd name="T1" fmla="*/ 327 h 392"/>
                <a:gd name="T2" fmla="*/ 278 w 420"/>
                <a:gd name="T3" fmla="*/ 319 h 392"/>
                <a:gd name="T4" fmla="*/ 270 w 420"/>
                <a:gd name="T5" fmla="*/ 311 h 392"/>
                <a:gd name="T6" fmla="*/ 17 w 420"/>
                <a:gd name="T7" fmla="*/ 311 h 392"/>
                <a:gd name="T8" fmla="*/ 16 w 420"/>
                <a:gd name="T9" fmla="*/ 310 h 392"/>
                <a:gd name="T10" fmla="*/ 16 w 420"/>
                <a:gd name="T11" fmla="*/ 18 h 392"/>
                <a:gd name="T12" fmla="*/ 17 w 420"/>
                <a:gd name="T13" fmla="*/ 16 h 392"/>
                <a:gd name="T14" fmla="*/ 403 w 420"/>
                <a:gd name="T15" fmla="*/ 16 h 392"/>
                <a:gd name="T16" fmla="*/ 404 w 420"/>
                <a:gd name="T17" fmla="*/ 18 h 392"/>
                <a:gd name="T18" fmla="*/ 404 w 420"/>
                <a:gd name="T19" fmla="*/ 158 h 392"/>
                <a:gd name="T20" fmla="*/ 412 w 420"/>
                <a:gd name="T21" fmla="*/ 166 h 392"/>
                <a:gd name="T22" fmla="*/ 420 w 420"/>
                <a:gd name="T23" fmla="*/ 158 h 392"/>
                <a:gd name="T24" fmla="*/ 420 w 420"/>
                <a:gd name="T25" fmla="*/ 18 h 392"/>
                <a:gd name="T26" fmla="*/ 403 w 420"/>
                <a:gd name="T27" fmla="*/ 0 h 392"/>
                <a:gd name="T28" fmla="*/ 17 w 420"/>
                <a:gd name="T29" fmla="*/ 0 h 392"/>
                <a:gd name="T30" fmla="*/ 0 w 420"/>
                <a:gd name="T31" fmla="*/ 18 h 392"/>
                <a:gd name="T32" fmla="*/ 0 w 420"/>
                <a:gd name="T33" fmla="*/ 310 h 392"/>
                <a:gd name="T34" fmla="*/ 17 w 420"/>
                <a:gd name="T35" fmla="*/ 327 h 392"/>
                <a:gd name="T36" fmla="*/ 161 w 420"/>
                <a:gd name="T37" fmla="*/ 327 h 392"/>
                <a:gd name="T38" fmla="*/ 161 w 420"/>
                <a:gd name="T39" fmla="*/ 376 h 392"/>
                <a:gd name="T40" fmla="*/ 100 w 420"/>
                <a:gd name="T41" fmla="*/ 376 h 392"/>
                <a:gd name="T42" fmla="*/ 92 w 420"/>
                <a:gd name="T43" fmla="*/ 384 h 392"/>
                <a:gd name="T44" fmla="*/ 100 w 420"/>
                <a:gd name="T45" fmla="*/ 392 h 392"/>
                <a:gd name="T46" fmla="*/ 270 w 420"/>
                <a:gd name="T47" fmla="*/ 392 h 392"/>
                <a:gd name="T48" fmla="*/ 278 w 420"/>
                <a:gd name="T49" fmla="*/ 384 h 392"/>
                <a:gd name="T50" fmla="*/ 270 w 420"/>
                <a:gd name="T51" fmla="*/ 376 h 392"/>
                <a:gd name="T52" fmla="*/ 259 w 420"/>
                <a:gd name="T53" fmla="*/ 376 h 392"/>
                <a:gd name="T54" fmla="*/ 259 w 420"/>
                <a:gd name="T55" fmla="*/ 327 h 392"/>
                <a:gd name="T56" fmla="*/ 270 w 420"/>
                <a:gd name="T57" fmla="*/ 327 h 392"/>
                <a:gd name="T58" fmla="*/ 243 w 420"/>
                <a:gd name="T59" fmla="*/ 376 h 392"/>
                <a:gd name="T60" fmla="*/ 177 w 420"/>
                <a:gd name="T61" fmla="*/ 376 h 392"/>
                <a:gd name="T62" fmla="*/ 177 w 420"/>
                <a:gd name="T63" fmla="*/ 327 h 392"/>
                <a:gd name="T64" fmla="*/ 243 w 420"/>
                <a:gd name="T65" fmla="*/ 327 h 392"/>
                <a:gd name="T66" fmla="*/ 243 w 420"/>
                <a:gd name="T67" fmla="*/ 376 h 392"/>
                <a:gd name="T68" fmla="*/ 243 w 420"/>
                <a:gd name="T69" fmla="*/ 376 h 392"/>
                <a:gd name="T70" fmla="*/ 243 w 420"/>
                <a:gd name="T71" fmla="*/ 3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392">
                  <a:moveTo>
                    <a:pt x="270" y="327"/>
                  </a:moveTo>
                  <a:cubicBezTo>
                    <a:pt x="275" y="327"/>
                    <a:pt x="278" y="324"/>
                    <a:pt x="278" y="319"/>
                  </a:cubicBezTo>
                  <a:cubicBezTo>
                    <a:pt x="278" y="315"/>
                    <a:pt x="275" y="311"/>
                    <a:pt x="270" y="311"/>
                  </a:cubicBezTo>
                  <a:cubicBezTo>
                    <a:pt x="17" y="311"/>
                    <a:pt x="17" y="311"/>
                    <a:pt x="17" y="311"/>
                  </a:cubicBezTo>
                  <a:cubicBezTo>
                    <a:pt x="17" y="311"/>
                    <a:pt x="16" y="311"/>
                    <a:pt x="16" y="310"/>
                  </a:cubicBezTo>
                  <a:cubicBezTo>
                    <a:pt x="16" y="18"/>
                    <a:pt x="16" y="18"/>
                    <a:pt x="16" y="18"/>
                  </a:cubicBezTo>
                  <a:cubicBezTo>
                    <a:pt x="16" y="17"/>
                    <a:pt x="17" y="16"/>
                    <a:pt x="17" y="16"/>
                  </a:cubicBezTo>
                  <a:cubicBezTo>
                    <a:pt x="403" y="16"/>
                    <a:pt x="403" y="16"/>
                    <a:pt x="403" y="16"/>
                  </a:cubicBezTo>
                  <a:cubicBezTo>
                    <a:pt x="404" y="16"/>
                    <a:pt x="404" y="17"/>
                    <a:pt x="404" y="18"/>
                  </a:cubicBezTo>
                  <a:cubicBezTo>
                    <a:pt x="404" y="158"/>
                    <a:pt x="404" y="158"/>
                    <a:pt x="404" y="158"/>
                  </a:cubicBezTo>
                  <a:cubicBezTo>
                    <a:pt x="404" y="163"/>
                    <a:pt x="408" y="166"/>
                    <a:pt x="412" y="166"/>
                  </a:cubicBezTo>
                  <a:cubicBezTo>
                    <a:pt x="417" y="166"/>
                    <a:pt x="420" y="163"/>
                    <a:pt x="420" y="158"/>
                  </a:cubicBezTo>
                  <a:cubicBezTo>
                    <a:pt x="420" y="18"/>
                    <a:pt x="420" y="18"/>
                    <a:pt x="420" y="18"/>
                  </a:cubicBezTo>
                  <a:cubicBezTo>
                    <a:pt x="420" y="8"/>
                    <a:pt x="413" y="0"/>
                    <a:pt x="403" y="0"/>
                  </a:cubicBezTo>
                  <a:cubicBezTo>
                    <a:pt x="17" y="0"/>
                    <a:pt x="17" y="0"/>
                    <a:pt x="17" y="0"/>
                  </a:cubicBezTo>
                  <a:cubicBezTo>
                    <a:pt x="8" y="0"/>
                    <a:pt x="0" y="8"/>
                    <a:pt x="0" y="18"/>
                  </a:cubicBezTo>
                  <a:cubicBezTo>
                    <a:pt x="0" y="310"/>
                    <a:pt x="0" y="310"/>
                    <a:pt x="0" y="310"/>
                  </a:cubicBezTo>
                  <a:cubicBezTo>
                    <a:pt x="0" y="319"/>
                    <a:pt x="8" y="327"/>
                    <a:pt x="17" y="327"/>
                  </a:cubicBezTo>
                  <a:cubicBezTo>
                    <a:pt x="161" y="327"/>
                    <a:pt x="161" y="327"/>
                    <a:pt x="161" y="327"/>
                  </a:cubicBezTo>
                  <a:cubicBezTo>
                    <a:pt x="161" y="376"/>
                    <a:pt x="161" y="376"/>
                    <a:pt x="161" y="376"/>
                  </a:cubicBezTo>
                  <a:cubicBezTo>
                    <a:pt x="100" y="376"/>
                    <a:pt x="100" y="376"/>
                    <a:pt x="100" y="376"/>
                  </a:cubicBezTo>
                  <a:cubicBezTo>
                    <a:pt x="95" y="376"/>
                    <a:pt x="92" y="379"/>
                    <a:pt x="92" y="384"/>
                  </a:cubicBezTo>
                  <a:cubicBezTo>
                    <a:pt x="92" y="388"/>
                    <a:pt x="95" y="392"/>
                    <a:pt x="100" y="392"/>
                  </a:cubicBezTo>
                  <a:cubicBezTo>
                    <a:pt x="270" y="392"/>
                    <a:pt x="270" y="392"/>
                    <a:pt x="270" y="392"/>
                  </a:cubicBezTo>
                  <a:cubicBezTo>
                    <a:pt x="275" y="392"/>
                    <a:pt x="278" y="388"/>
                    <a:pt x="278" y="384"/>
                  </a:cubicBezTo>
                  <a:cubicBezTo>
                    <a:pt x="278" y="379"/>
                    <a:pt x="275" y="376"/>
                    <a:pt x="270" y="376"/>
                  </a:cubicBezTo>
                  <a:cubicBezTo>
                    <a:pt x="259" y="376"/>
                    <a:pt x="259" y="376"/>
                    <a:pt x="259" y="376"/>
                  </a:cubicBezTo>
                  <a:cubicBezTo>
                    <a:pt x="259" y="327"/>
                    <a:pt x="259" y="327"/>
                    <a:pt x="259" y="327"/>
                  </a:cubicBezTo>
                  <a:lnTo>
                    <a:pt x="270" y="327"/>
                  </a:lnTo>
                  <a:close/>
                  <a:moveTo>
                    <a:pt x="243" y="376"/>
                  </a:moveTo>
                  <a:cubicBezTo>
                    <a:pt x="177" y="376"/>
                    <a:pt x="177" y="376"/>
                    <a:pt x="177" y="376"/>
                  </a:cubicBezTo>
                  <a:cubicBezTo>
                    <a:pt x="177" y="327"/>
                    <a:pt x="177" y="327"/>
                    <a:pt x="177" y="327"/>
                  </a:cubicBezTo>
                  <a:cubicBezTo>
                    <a:pt x="243" y="327"/>
                    <a:pt x="243" y="327"/>
                    <a:pt x="243" y="327"/>
                  </a:cubicBezTo>
                  <a:lnTo>
                    <a:pt x="243" y="376"/>
                  </a:lnTo>
                  <a:close/>
                  <a:moveTo>
                    <a:pt x="243" y="376"/>
                  </a:moveTo>
                  <a:cubicBezTo>
                    <a:pt x="243" y="376"/>
                    <a:pt x="243" y="376"/>
                    <a:pt x="243" y="376"/>
                  </a:cubicBezTo>
                </a:path>
              </a:pathLst>
            </a:custGeom>
            <a:grpFill/>
            <a:ln w="9525">
              <a:solidFill>
                <a:sysClr val="window" lastClr="FFFFFF"/>
              </a:solidFill>
              <a:round/>
              <a:headEnd/>
              <a:tailEnd/>
            </a:ln>
          </p:spPr>
          <p:txBody>
            <a:bodyPr vert="horz" wrap="square" lIns="51435" tIns="25718" rIns="51435" bIns="25718" numCol="1" anchor="t" anchorCtr="0" compatLnSpc="1">
              <a:prstTxWarp prst="textNoShape">
                <a:avLst/>
              </a:prstTxWarp>
            </a:bodyPr>
            <a:lstStyle/>
            <a:p>
              <a:pPr defTabSz="685800">
                <a:buClrTx/>
                <a:defRPr/>
              </a:pPr>
              <a:endParaRPr lang="en-US" sz="1013">
                <a:solidFill>
                  <a:prstClr val="black"/>
                </a:solidFill>
                <a:latin typeface="Calibri"/>
                <a:ea typeface="+mn-ea"/>
                <a:cs typeface="+mn-cs"/>
              </a:endParaRPr>
            </a:p>
          </p:txBody>
        </p:sp>
        <p:sp>
          <p:nvSpPr>
            <p:cNvPr id="73" name="Freeform 11">
              <a:extLst>
                <a:ext uri="{FF2B5EF4-FFF2-40B4-BE49-F238E27FC236}">
                  <a16:creationId xmlns:a16="http://schemas.microsoft.com/office/drawing/2014/main" id="{F4242C49-E803-4839-A081-0EE0C257A80A}"/>
                </a:ext>
              </a:extLst>
            </p:cNvPr>
            <p:cNvSpPr>
              <a:spLocks noEditPoints="1"/>
            </p:cNvSpPr>
            <p:nvPr/>
          </p:nvSpPr>
          <p:spPr bwMode="auto">
            <a:xfrm>
              <a:off x="4295" y="5037"/>
              <a:ext cx="549" cy="34"/>
            </a:xfrm>
            <a:custGeom>
              <a:avLst/>
              <a:gdLst>
                <a:gd name="T0" fmla="*/ 238 w 246"/>
                <a:gd name="T1" fmla="*/ 0 h 16"/>
                <a:gd name="T2" fmla="*/ 8 w 246"/>
                <a:gd name="T3" fmla="*/ 0 h 16"/>
                <a:gd name="T4" fmla="*/ 0 w 246"/>
                <a:gd name="T5" fmla="*/ 8 h 16"/>
                <a:gd name="T6" fmla="*/ 8 w 246"/>
                <a:gd name="T7" fmla="*/ 16 h 16"/>
                <a:gd name="T8" fmla="*/ 238 w 246"/>
                <a:gd name="T9" fmla="*/ 16 h 16"/>
                <a:gd name="T10" fmla="*/ 246 w 246"/>
                <a:gd name="T11" fmla="*/ 8 h 16"/>
                <a:gd name="T12" fmla="*/ 238 w 246"/>
                <a:gd name="T13" fmla="*/ 0 h 16"/>
                <a:gd name="T14" fmla="*/ 238 w 246"/>
                <a:gd name="T15" fmla="*/ 0 h 16"/>
                <a:gd name="T16" fmla="*/ 238 w 24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6">
                  <a:moveTo>
                    <a:pt x="238" y="0"/>
                  </a:moveTo>
                  <a:cubicBezTo>
                    <a:pt x="8" y="0"/>
                    <a:pt x="8" y="0"/>
                    <a:pt x="8" y="0"/>
                  </a:cubicBezTo>
                  <a:cubicBezTo>
                    <a:pt x="4" y="0"/>
                    <a:pt x="0" y="4"/>
                    <a:pt x="0" y="8"/>
                  </a:cubicBezTo>
                  <a:cubicBezTo>
                    <a:pt x="0" y="12"/>
                    <a:pt x="4" y="16"/>
                    <a:pt x="8" y="16"/>
                  </a:cubicBezTo>
                  <a:cubicBezTo>
                    <a:pt x="238" y="16"/>
                    <a:pt x="238" y="16"/>
                    <a:pt x="238" y="16"/>
                  </a:cubicBezTo>
                  <a:cubicBezTo>
                    <a:pt x="243" y="16"/>
                    <a:pt x="246" y="12"/>
                    <a:pt x="246" y="8"/>
                  </a:cubicBezTo>
                  <a:cubicBezTo>
                    <a:pt x="246" y="4"/>
                    <a:pt x="243" y="0"/>
                    <a:pt x="238" y="0"/>
                  </a:cubicBezTo>
                  <a:close/>
                  <a:moveTo>
                    <a:pt x="238" y="0"/>
                  </a:moveTo>
                  <a:cubicBezTo>
                    <a:pt x="238" y="0"/>
                    <a:pt x="238" y="0"/>
                    <a:pt x="238" y="0"/>
                  </a:cubicBezTo>
                </a:path>
              </a:pathLst>
            </a:custGeom>
            <a:grpFill/>
            <a:ln w="9525">
              <a:solidFill>
                <a:sysClr val="window" lastClr="FFFFFF"/>
              </a:solidFill>
              <a:round/>
              <a:headEnd/>
              <a:tailEnd/>
            </a:ln>
          </p:spPr>
          <p:txBody>
            <a:bodyPr vert="horz" wrap="square" lIns="51435" tIns="25718" rIns="51435" bIns="25718" numCol="1" anchor="t" anchorCtr="0" compatLnSpc="1">
              <a:prstTxWarp prst="textNoShape">
                <a:avLst/>
              </a:prstTxWarp>
            </a:bodyPr>
            <a:lstStyle/>
            <a:p>
              <a:pPr defTabSz="685800">
                <a:buClrTx/>
                <a:defRPr/>
              </a:pPr>
              <a:endParaRPr lang="en-US" sz="1013">
                <a:solidFill>
                  <a:prstClr val="black"/>
                </a:solidFill>
                <a:latin typeface="Calibri"/>
                <a:ea typeface="+mn-ea"/>
                <a:cs typeface="+mn-cs"/>
              </a:endParaRPr>
            </a:p>
          </p:txBody>
        </p:sp>
        <p:sp>
          <p:nvSpPr>
            <p:cNvPr id="74" name="Freeform 12">
              <a:extLst>
                <a:ext uri="{FF2B5EF4-FFF2-40B4-BE49-F238E27FC236}">
                  <a16:creationId xmlns:a16="http://schemas.microsoft.com/office/drawing/2014/main" id="{3F2F5CD0-0912-40D8-9F82-6ED3F132641A}"/>
                </a:ext>
              </a:extLst>
            </p:cNvPr>
            <p:cNvSpPr>
              <a:spLocks noEditPoints="1"/>
            </p:cNvSpPr>
            <p:nvPr/>
          </p:nvSpPr>
          <p:spPr bwMode="auto">
            <a:xfrm>
              <a:off x="4880" y="4874"/>
              <a:ext cx="462" cy="693"/>
            </a:xfrm>
            <a:custGeom>
              <a:avLst/>
              <a:gdLst>
                <a:gd name="T0" fmla="*/ 190 w 207"/>
                <a:gd name="T1" fmla="*/ 0 h 320"/>
                <a:gd name="T2" fmla="*/ 18 w 207"/>
                <a:gd name="T3" fmla="*/ 0 h 320"/>
                <a:gd name="T4" fmla="*/ 0 w 207"/>
                <a:gd name="T5" fmla="*/ 18 h 320"/>
                <a:gd name="T6" fmla="*/ 0 w 207"/>
                <a:gd name="T7" fmla="*/ 302 h 320"/>
                <a:gd name="T8" fmla="*/ 18 w 207"/>
                <a:gd name="T9" fmla="*/ 320 h 320"/>
                <a:gd name="T10" fmla="*/ 190 w 207"/>
                <a:gd name="T11" fmla="*/ 320 h 320"/>
                <a:gd name="T12" fmla="*/ 207 w 207"/>
                <a:gd name="T13" fmla="*/ 302 h 320"/>
                <a:gd name="T14" fmla="*/ 207 w 207"/>
                <a:gd name="T15" fmla="*/ 18 h 320"/>
                <a:gd name="T16" fmla="*/ 190 w 207"/>
                <a:gd name="T17" fmla="*/ 0 h 320"/>
                <a:gd name="T18" fmla="*/ 16 w 207"/>
                <a:gd name="T19" fmla="*/ 48 h 320"/>
                <a:gd name="T20" fmla="*/ 191 w 207"/>
                <a:gd name="T21" fmla="*/ 48 h 320"/>
                <a:gd name="T22" fmla="*/ 191 w 207"/>
                <a:gd name="T23" fmla="*/ 240 h 320"/>
                <a:gd name="T24" fmla="*/ 16 w 207"/>
                <a:gd name="T25" fmla="*/ 240 h 320"/>
                <a:gd name="T26" fmla="*/ 16 w 207"/>
                <a:gd name="T27" fmla="*/ 48 h 320"/>
                <a:gd name="T28" fmla="*/ 18 w 207"/>
                <a:gd name="T29" fmla="*/ 16 h 320"/>
                <a:gd name="T30" fmla="*/ 190 w 207"/>
                <a:gd name="T31" fmla="*/ 16 h 320"/>
                <a:gd name="T32" fmla="*/ 191 w 207"/>
                <a:gd name="T33" fmla="*/ 18 h 320"/>
                <a:gd name="T34" fmla="*/ 191 w 207"/>
                <a:gd name="T35" fmla="*/ 32 h 320"/>
                <a:gd name="T36" fmla="*/ 16 w 207"/>
                <a:gd name="T37" fmla="*/ 32 h 320"/>
                <a:gd name="T38" fmla="*/ 16 w 207"/>
                <a:gd name="T39" fmla="*/ 18 h 320"/>
                <a:gd name="T40" fmla="*/ 18 w 207"/>
                <a:gd name="T41" fmla="*/ 16 h 320"/>
                <a:gd name="T42" fmla="*/ 190 w 207"/>
                <a:gd name="T43" fmla="*/ 304 h 320"/>
                <a:gd name="T44" fmla="*/ 18 w 207"/>
                <a:gd name="T45" fmla="*/ 304 h 320"/>
                <a:gd name="T46" fmla="*/ 16 w 207"/>
                <a:gd name="T47" fmla="*/ 302 h 320"/>
                <a:gd name="T48" fmla="*/ 16 w 207"/>
                <a:gd name="T49" fmla="*/ 256 h 320"/>
                <a:gd name="T50" fmla="*/ 191 w 207"/>
                <a:gd name="T51" fmla="*/ 256 h 320"/>
                <a:gd name="T52" fmla="*/ 191 w 207"/>
                <a:gd name="T53" fmla="*/ 302 h 320"/>
                <a:gd name="T54" fmla="*/ 190 w 207"/>
                <a:gd name="T55" fmla="*/ 304 h 320"/>
                <a:gd name="T56" fmla="*/ 190 w 207"/>
                <a:gd name="T57" fmla="*/ 304 h 320"/>
                <a:gd name="T58" fmla="*/ 190 w 207"/>
                <a:gd name="T5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320">
                  <a:moveTo>
                    <a:pt x="190" y="0"/>
                  </a:moveTo>
                  <a:cubicBezTo>
                    <a:pt x="18" y="0"/>
                    <a:pt x="18" y="0"/>
                    <a:pt x="18" y="0"/>
                  </a:cubicBezTo>
                  <a:cubicBezTo>
                    <a:pt x="8" y="0"/>
                    <a:pt x="0" y="8"/>
                    <a:pt x="0" y="18"/>
                  </a:cubicBezTo>
                  <a:cubicBezTo>
                    <a:pt x="0" y="302"/>
                    <a:pt x="0" y="302"/>
                    <a:pt x="0" y="302"/>
                  </a:cubicBezTo>
                  <a:cubicBezTo>
                    <a:pt x="0" y="312"/>
                    <a:pt x="8" y="320"/>
                    <a:pt x="18" y="320"/>
                  </a:cubicBezTo>
                  <a:cubicBezTo>
                    <a:pt x="190" y="320"/>
                    <a:pt x="190" y="320"/>
                    <a:pt x="190" y="320"/>
                  </a:cubicBezTo>
                  <a:cubicBezTo>
                    <a:pt x="200" y="320"/>
                    <a:pt x="207" y="312"/>
                    <a:pt x="207" y="302"/>
                  </a:cubicBezTo>
                  <a:cubicBezTo>
                    <a:pt x="207" y="18"/>
                    <a:pt x="207" y="18"/>
                    <a:pt x="207" y="18"/>
                  </a:cubicBezTo>
                  <a:cubicBezTo>
                    <a:pt x="207" y="8"/>
                    <a:pt x="200" y="0"/>
                    <a:pt x="190" y="0"/>
                  </a:cubicBezTo>
                  <a:close/>
                  <a:moveTo>
                    <a:pt x="16" y="48"/>
                  </a:moveTo>
                  <a:cubicBezTo>
                    <a:pt x="191" y="48"/>
                    <a:pt x="191" y="48"/>
                    <a:pt x="191" y="48"/>
                  </a:cubicBezTo>
                  <a:cubicBezTo>
                    <a:pt x="191" y="240"/>
                    <a:pt x="191" y="240"/>
                    <a:pt x="191" y="240"/>
                  </a:cubicBezTo>
                  <a:cubicBezTo>
                    <a:pt x="16" y="240"/>
                    <a:pt x="16" y="240"/>
                    <a:pt x="16" y="240"/>
                  </a:cubicBezTo>
                  <a:lnTo>
                    <a:pt x="16" y="48"/>
                  </a:lnTo>
                  <a:close/>
                  <a:moveTo>
                    <a:pt x="18" y="16"/>
                  </a:moveTo>
                  <a:cubicBezTo>
                    <a:pt x="190" y="16"/>
                    <a:pt x="190" y="16"/>
                    <a:pt x="190" y="16"/>
                  </a:cubicBezTo>
                  <a:cubicBezTo>
                    <a:pt x="191" y="16"/>
                    <a:pt x="191" y="17"/>
                    <a:pt x="191" y="18"/>
                  </a:cubicBezTo>
                  <a:cubicBezTo>
                    <a:pt x="191" y="32"/>
                    <a:pt x="191" y="32"/>
                    <a:pt x="191" y="32"/>
                  </a:cubicBezTo>
                  <a:cubicBezTo>
                    <a:pt x="16" y="32"/>
                    <a:pt x="16" y="32"/>
                    <a:pt x="16" y="32"/>
                  </a:cubicBezTo>
                  <a:cubicBezTo>
                    <a:pt x="16" y="18"/>
                    <a:pt x="16" y="18"/>
                    <a:pt x="16" y="18"/>
                  </a:cubicBezTo>
                  <a:cubicBezTo>
                    <a:pt x="16" y="17"/>
                    <a:pt x="17" y="16"/>
                    <a:pt x="18" y="16"/>
                  </a:cubicBezTo>
                  <a:close/>
                  <a:moveTo>
                    <a:pt x="190" y="304"/>
                  </a:moveTo>
                  <a:cubicBezTo>
                    <a:pt x="18" y="304"/>
                    <a:pt x="18" y="304"/>
                    <a:pt x="18" y="304"/>
                  </a:cubicBezTo>
                  <a:cubicBezTo>
                    <a:pt x="17" y="304"/>
                    <a:pt x="16" y="303"/>
                    <a:pt x="16" y="302"/>
                  </a:cubicBezTo>
                  <a:cubicBezTo>
                    <a:pt x="16" y="256"/>
                    <a:pt x="16" y="256"/>
                    <a:pt x="16" y="256"/>
                  </a:cubicBezTo>
                  <a:cubicBezTo>
                    <a:pt x="191" y="256"/>
                    <a:pt x="191" y="256"/>
                    <a:pt x="191" y="256"/>
                  </a:cubicBezTo>
                  <a:cubicBezTo>
                    <a:pt x="191" y="302"/>
                    <a:pt x="191" y="302"/>
                    <a:pt x="191" y="302"/>
                  </a:cubicBezTo>
                  <a:cubicBezTo>
                    <a:pt x="191" y="303"/>
                    <a:pt x="191" y="304"/>
                    <a:pt x="190" y="304"/>
                  </a:cubicBezTo>
                  <a:close/>
                  <a:moveTo>
                    <a:pt x="190" y="304"/>
                  </a:moveTo>
                  <a:cubicBezTo>
                    <a:pt x="190" y="304"/>
                    <a:pt x="190" y="304"/>
                    <a:pt x="190" y="304"/>
                  </a:cubicBezTo>
                </a:path>
              </a:pathLst>
            </a:custGeom>
            <a:grpFill/>
            <a:ln w="9525">
              <a:solidFill>
                <a:sysClr val="window" lastClr="FFFFFF"/>
              </a:solidFill>
              <a:round/>
              <a:headEnd/>
              <a:tailEnd/>
            </a:ln>
          </p:spPr>
          <p:txBody>
            <a:bodyPr vert="horz" wrap="square" lIns="51435" tIns="25718" rIns="51435" bIns="25718" numCol="1" anchor="t" anchorCtr="0" compatLnSpc="1">
              <a:prstTxWarp prst="textNoShape">
                <a:avLst/>
              </a:prstTxWarp>
            </a:bodyPr>
            <a:lstStyle/>
            <a:p>
              <a:pPr defTabSz="685800">
                <a:buClrTx/>
                <a:defRPr/>
              </a:pPr>
              <a:endParaRPr lang="en-US" sz="1013">
                <a:solidFill>
                  <a:prstClr val="black"/>
                </a:solidFill>
                <a:latin typeface="Calibri"/>
                <a:ea typeface="+mn-ea"/>
                <a:cs typeface="+mn-cs"/>
              </a:endParaRPr>
            </a:p>
          </p:txBody>
        </p:sp>
        <p:sp>
          <p:nvSpPr>
            <p:cNvPr id="75" name="Freeform 13">
              <a:extLst>
                <a:ext uri="{FF2B5EF4-FFF2-40B4-BE49-F238E27FC236}">
                  <a16:creationId xmlns:a16="http://schemas.microsoft.com/office/drawing/2014/main" id="{402A8B48-F42B-425D-910E-69DEDB54980F}"/>
                </a:ext>
              </a:extLst>
            </p:cNvPr>
            <p:cNvSpPr>
              <a:spLocks noEditPoints="1"/>
            </p:cNvSpPr>
            <p:nvPr/>
          </p:nvSpPr>
          <p:spPr bwMode="auto">
            <a:xfrm>
              <a:off x="5059" y="5463"/>
              <a:ext cx="107" cy="35"/>
            </a:xfrm>
            <a:custGeom>
              <a:avLst/>
              <a:gdLst>
                <a:gd name="T0" fmla="*/ 40 w 48"/>
                <a:gd name="T1" fmla="*/ 0 h 16"/>
                <a:gd name="T2" fmla="*/ 8 w 48"/>
                <a:gd name="T3" fmla="*/ 0 h 16"/>
                <a:gd name="T4" fmla="*/ 0 w 48"/>
                <a:gd name="T5" fmla="*/ 8 h 16"/>
                <a:gd name="T6" fmla="*/ 8 w 48"/>
                <a:gd name="T7" fmla="*/ 16 h 16"/>
                <a:gd name="T8" fmla="*/ 40 w 48"/>
                <a:gd name="T9" fmla="*/ 16 h 16"/>
                <a:gd name="T10" fmla="*/ 48 w 48"/>
                <a:gd name="T11" fmla="*/ 8 h 16"/>
                <a:gd name="T12" fmla="*/ 40 w 48"/>
                <a:gd name="T13" fmla="*/ 0 h 16"/>
                <a:gd name="T14" fmla="*/ 40 w 48"/>
                <a:gd name="T15" fmla="*/ 0 h 16"/>
                <a:gd name="T16" fmla="*/ 40 w 4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0" y="0"/>
                  </a:moveTo>
                  <a:cubicBezTo>
                    <a:pt x="8" y="0"/>
                    <a:pt x="8" y="0"/>
                    <a:pt x="8" y="0"/>
                  </a:cubicBezTo>
                  <a:cubicBezTo>
                    <a:pt x="3" y="0"/>
                    <a:pt x="0" y="3"/>
                    <a:pt x="0" y="8"/>
                  </a:cubicBezTo>
                  <a:cubicBezTo>
                    <a:pt x="0" y="12"/>
                    <a:pt x="3" y="16"/>
                    <a:pt x="8" y="16"/>
                  </a:cubicBezTo>
                  <a:cubicBezTo>
                    <a:pt x="40" y="16"/>
                    <a:pt x="40" y="16"/>
                    <a:pt x="40" y="16"/>
                  </a:cubicBezTo>
                  <a:cubicBezTo>
                    <a:pt x="44" y="16"/>
                    <a:pt x="48" y="12"/>
                    <a:pt x="48" y="8"/>
                  </a:cubicBezTo>
                  <a:cubicBezTo>
                    <a:pt x="48" y="3"/>
                    <a:pt x="44" y="0"/>
                    <a:pt x="40" y="0"/>
                  </a:cubicBezTo>
                  <a:close/>
                  <a:moveTo>
                    <a:pt x="40" y="0"/>
                  </a:moveTo>
                  <a:cubicBezTo>
                    <a:pt x="40" y="0"/>
                    <a:pt x="40" y="0"/>
                    <a:pt x="40" y="0"/>
                  </a:cubicBezTo>
                </a:path>
              </a:pathLst>
            </a:custGeom>
            <a:grpFill/>
            <a:ln w="9525">
              <a:solidFill>
                <a:sysClr val="window" lastClr="FFFFFF"/>
              </a:solidFill>
              <a:round/>
              <a:headEnd/>
              <a:tailEnd/>
            </a:ln>
          </p:spPr>
          <p:txBody>
            <a:bodyPr vert="horz" wrap="square" lIns="51435" tIns="25718" rIns="51435" bIns="25718" numCol="1" anchor="t" anchorCtr="0" compatLnSpc="1">
              <a:prstTxWarp prst="textNoShape">
                <a:avLst/>
              </a:prstTxWarp>
            </a:bodyPr>
            <a:lstStyle/>
            <a:p>
              <a:pPr defTabSz="685800">
                <a:buClrTx/>
                <a:defRPr/>
              </a:pPr>
              <a:endParaRPr lang="en-US" sz="1013">
                <a:solidFill>
                  <a:prstClr val="black"/>
                </a:solidFill>
                <a:latin typeface="Calibri"/>
                <a:ea typeface="+mn-ea"/>
                <a:cs typeface="+mn-cs"/>
              </a:endParaRPr>
            </a:p>
          </p:txBody>
        </p:sp>
      </p:grpSp>
    </p:spTree>
    <p:extLst>
      <p:ext uri="{BB962C8B-B14F-4D97-AF65-F5344CB8AC3E}">
        <p14:creationId xmlns:p14="http://schemas.microsoft.com/office/powerpoint/2010/main" val="19298194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60000">
                                          <p:cBhvr additive="base">
                                            <p:cTn id="7" dur="500" fill="hold"/>
                                            <p:tgtEl>
                                              <p:spTgt spid="7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0"/>
          <p:cNvPicPr preferRelativeResize="0"/>
          <p:nvPr/>
        </p:nvPicPr>
        <p:blipFill rotWithShape="1">
          <a:blip r:embed="rId3">
            <a:alphaModFix/>
          </a:blip>
          <a:srcRect t="18874" b="18874"/>
          <a:stretch/>
        </p:blipFill>
        <p:spPr>
          <a:xfrm>
            <a:off x="25" y="11280"/>
            <a:ext cx="9143982" cy="3201930"/>
          </a:xfrm>
          <a:prstGeom prst="flowChartDocument">
            <a:avLst/>
          </a:prstGeom>
          <a:noFill/>
          <a:ln>
            <a:noFill/>
          </a:ln>
        </p:spPr>
      </p:pic>
      <p:sp>
        <p:nvSpPr>
          <p:cNvPr id="390" name="Google Shape;390;p70"/>
          <p:cNvSpPr txBox="1">
            <a:spLocks noGrp="1"/>
          </p:cNvSpPr>
          <p:nvPr>
            <p:ph type="ctrTitle"/>
          </p:nvPr>
        </p:nvSpPr>
        <p:spPr>
          <a:xfrm>
            <a:off x="311700" y="3537800"/>
            <a:ext cx="8478410" cy="1005900"/>
          </a:xfrm>
          <a:prstGeom prst="rect">
            <a:avLst/>
          </a:prstGeom>
        </p:spPr>
        <p:txBody>
          <a:bodyPr spcFirstLastPara="1" wrap="square" lIns="91425" tIns="91425" rIns="91425" bIns="91425" anchor="t" anchorCtr="0">
            <a:noAutofit/>
          </a:bodyPr>
          <a:lstStyle/>
          <a:p>
            <a:pPr algn="ctr"/>
            <a:r>
              <a:rPr lang="en-US" dirty="0"/>
              <a:t>Data Analysis Using Big Data Tools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8"/>
          <p:cNvPicPr preferRelativeResize="0"/>
          <p:nvPr/>
        </p:nvPicPr>
        <p:blipFill rotWithShape="1">
          <a:blip r:embed="rId3">
            <a:alphaModFix/>
          </a:blip>
          <a:srcRect l="514" r="504"/>
          <a:stretch/>
        </p:blipFill>
        <p:spPr>
          <a:xfrm>
            <a:off x="673800" y="539250"/>
            <a:ext cx="7796399" cy="406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82AE364-935F-4F4E-9F3F-9747ADA56925}"/>
              </a:ext>
            </a:extLst>
          </p:cNvPr>
          <p:cNvSpPr>
            <a:spLocks noGrp="1"/>
          </p:cNvSpPr>
          <p:nvPr>
            <p:ph type="title"/>
          </p:nvPr>
        </p:nvSpPr>
        <p:spPr/>
        <p:txBody>
          <a:bodyPr/>
          <a:lstStyle/>
          <a:p>
            <a:r>
              <a:rPr lang="en-US" dirty="0" err="1"/>
              <a:t>PySpark</a:t>
            </a:r>
            <a:r>
              <a:rPr lang="en-US" dirty="0"/>
              <a:t> Initialization and Data Loading</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F77F4987-507A-47BC-AF6E-A81EC0AB1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00" y="3005850"/>
            <a:ext cx="1347733" cy="162323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8ACBA057-8046-4536-ADF4-2A57A8DC0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968" y="1521869"/>
            <a:ext cx="3908081" cy="938784"/>
          </a:xfrm>
          <a:prstGeom prst="rect">
            <a:avLst/>
          </a:prstGeom>
        </p:spPr>
      </p:pic>
      <p:pic>
        <p:nvPicPr>
          <p:cNvPr id="8" name="Picture 7" descr="Table&#10;&#10;Description automatically generated">
            <a:extLst>
              <a:ext uri="{FF2B5EF4-FFF2-40B4-BE49-F238E27FC236}">
                <a16:creationId xmlns:a16="http://schemas.microsoft.com/office/drawing/2014/main" id="{F25C5D25-F095-47B8-BAE2-E928BF53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967" y="2572833"/>
            <a:ext cx="4496033" cy="2056253"/>
          </a:xfrm>
          <a:prstGeom prst="rect">
            <a:avLst/>
          </a:prstGeom>
        </p:spPr>
      </p:pic>
    </p:spTree>
    <p:extLst>
      <p:ext uri="{BB962C8B-B14F-4D97-AF65-F5344CB8AC3E}">
        <p14:creationId xmlns:p14="http://schemas.microsoft.com/office/powerpoint/2010/main" val="10626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29125D2-8160-487D-AFA5-5B693BF9E020}"/>
              </a:ext>
            </a:extLst>
          </p:cNvPr>
          <p:cNvSpPr>
            <a:spLocks noGrp="1"/>
          </p:cNvSpPr>
          <p:nvPr>
            <p:ph type="title"/>
          </p:nvPr>
        </p:nvSpPr>
        <p:spPr>
          <a:xfrm>
            <a:off x="727800" y="93408"/>
            <a:ext cx="7688400" cy="969352"/>
          </a:xfrm>
        </p:spPr>
        <p:txBody>
          <a:bodyPr/>
          <a:lstStyle/>
          <a:p>
            <a:r>
              <a:rPr lang="en-US" dirty="0"/>
              <a:t>Cleaning, Handling Missing Data and Data Transformation</a:t>
            </a:r>
          </a:p>
        </p:txBody>
      </p:sp>
      <p:pic>
        <p:nvPicPr>
          <p:cNvPr id="12" name="Picture 11" descr="Text&#10;&#10;Description automatically generated">
            <a:extLst>
              <a:ext uri="{FF2B5EF4-FFF2-40B4-BE49-F238E27FC236}">
                <a16:creationId xmlns:a16="http://schemas.microsoft.com/office/drawing/2014/main" id="{FEE8A350-8558-4DFC-B0DD-3E8D1F76D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005" y="1374330"/>
            <a:ext cx="1512584" cy="1878263"/>
          </a:xfrm>
          <a:prstGeom prst="rect">
            <a:avLst/>
          </a:prstGeom>
        </p:spPr>
      </p:pic>
      <p:cxnSp>
        <p:nvCxnSpPr>
          <p:cNvPr id="15" name="Straight Arrow Connector 14">
            <a:extLst>
              <a:ext uri="{FF2B5EF4-FFF2-40B4-BE49-F238E27FC236}">
                <a16:creationId xmlns:a16="http://schemas.microsoft.com/office/drawing/2014/main" id="{CD2DCB21-0705-4573-BD53-B43D15FEC038}"/>
              </a:ext>
            </a:extLst>
          </p:cNvPr>
          <p:cNvCxnSpPr>
            <a:cxnSpLocks/>
          </p:cNvCxnSpPr>
          <p:nvPr/>
        </p:nvCxnSpPr>
        <p:spPr>
          <a:xfrm>
            <a:off x="2583862" y="4194094"/>
            <a:ext cx="987530" cy="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6E3E38-9C28-48EB-88A2-3960DA0A5599}"/>
              </a:ext>
            </a:extLst>
          </p:cNvPr>
          <p:cNvCxnSpPr>
            <a:cxnSpLocks/>
            <a:stCxn id="12" idx="3"/>
          </p:cNvCxnSpPr>
          <p:nvPr/>
        </p:nvCxnSpPr>
        <p:spPr>
          <a:xfrm>
            <a:off x="2609589" y="2313462"/>
            <a:ext cx="961804" cy="57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FC90112-91A5-42E9-AC69-3C898B869228}"/>
              </a:ext>
            </a:extLst>
          </p:cNvPr>
          <p:cNvPicPr>
            <a:picLocks noChangeAspect="1"/>
          </p:cNvPicPr>
          <p:nvPr/>
        </p:nvPicPr>
        <p:blipFill>
          <a:blip r:embed="rId3"/>
          <a:stretch>
            <a:fillRect/>
          </a:stretch>
        </p:blipFill>
        <p:spPr>
          <a:xfrm>
            <a:off x="3571392" y="1374329"/>
            <a:ext cx="5572608" cy="1878263"/>
          </a:xfrm>
          <a:prstGeom prst="rect">
            <a:avLst/>
          </a:prstGeom>
        </p:spPr>
      </p:pic>
      <p:pic>
        <p:nvPicPr>
          <p:cNvPr id="28" name="Picture 27">
            <a:extLst>
              <a:ext uri="{FF2B5EF4-FFF2-40B4-BE49-F238E27FC236}">
                <a16:creationId xmlns:a16="http://schemas.microsoft.com/office/drawing/2014/main" id="{361D4B27-C245-4F4C-B2EA-970743ADA455}"/>
              </a:ext>
            </a:extLst>
          </p:cNvPr>
          <p:cNvPicPr>
            <a:picLocks noChangeAspect="1"/>
          </p:cNvPicPr>
          <p:nvPr/>
        </p:nvPicPr>
        <p:blipFill>
          <a:blip r:embed="rId4"/>
          <a:stretch>
            <a:fillRect/>
          </a:stretch>
        </p:blipFill>
        <p:spPr>
          <a:xfrm>
            <a:off x="2628903" y="1792608"/>
            <a:ext cx="923175" cy="441224"/>
          </a:xfrm>
          <a:prstGeom prst="rect">
            <a:avLst/>
          </a:prstGeom>
        </p:spPr>
      </p:pic>
      <p:pic>
        <p:nvPicPr>
          <p:cNvPr id="30" name="Picture 29">
            <a:extLst>
              <a:ext uri="{FF2B5EF4-FFF2-40B4-BE49-F238E27FC236}">
                <a16:creationId xmlns:a16="http://schemas.microsoft.com/office/drawing/2014/main" id="{60319959-096A-400D-B287-56F5B5CC6B1F}"/>
              </a:ext>
            </a:extLst>
          </p:cNvPr>
          <p:cNvPicPr>
            <a:picLocks noChangeAspect="1"/>
          </p:cNvPicPr>
          <p:nvPr/>
        </p:nvPicPr>
        <p:blipFill>
          <a:blip r:embed="rId5"/>
          <a:stretch>
            <a:fillRect/>
          </a:stretch>
        </p:blipFill>
        <p:spPr>
          <a:xfrm>
            <a:off x="2609589" y="3751737"/>
            <a:ext cx="923175" cy="362152"/>
          </a:xfrm>
          <a:prstGeom prst="rect">
            <a:avLst/>
          </a:prstGeom>
        </p:spPr>
      </p:pic>
      <p:pic>
        <p:nvPicPr>
          <p:cNvPr id="4" name="Picture 3">
            <a:extLst>
              <a:ext uri="{FF2B5EF4-FFF2-40B4-BE49-F238E27FC236}">
                <a16:creationId xmlns:a16="http://schemas.microsoft.com/office/drawing/2014/main" id="{C0B3B0EE-9679-4BFC-8CDA-C3DFCE6A8FD5}"/>
              </a:ext>
            </a:extLst>
          </p:cNvPr>
          <p:cNvPicPr>
            <a:picLocks noChangeAspect="1"/>
          </p:cNvPicPr>
          <p:nvPr/>
        </p:nvPicPr>
        <p:blipFill>
          <a:blip r:embed="rId6"/>
          <a:stretch>
            <a:fillRect/>
          </a:stretch>
        </p:blipFill>
        <p:spPr>
          <a:xfrm>
            <a:off x="1097006" y="3338096"/>
            <a:ext cx="1486856" cy="1711997"/>
          </a:xfrm>
          <a:prstGeom prst="rect">
            <a:avLst/>
          </a:prstGeom>
        </p:spPr>
      </p:pic>
      <p:pic>
        <p:nvPicPr>
          <p:cNvPr id="6" name="Picture 5">
            <a:extLst>
              <a:ext uri="{FF2B5EF4-FFF2-40B4-BE49-F238E27FC236}">
                <a16:creationId xmlns:a16="http://schemas.microsoft.com/office/drawing/2014/main" id="{68C10923-8CD6-43FE-9F00-32165AE8C1EF}"/>
              </a:ext>
            </a:extLst>
          </p:cNvPr>
          <p:cNvPicPr>
            <a:picLocks noChangeAspect="1"/>
          </p:cNvPicPr>
          <p:nvPr/>
        </p:nvPicPr>
        <p:blipFill>
          <a:blip r:embed="rId7"/>
          <a:stretch>
            <a:fillRect/>
          </a:stretch>
        </p:blipFill>
        <p:spPr>
          <a:xfrm>
            <a:off x="3571393" y="3338095"/>
            <a:ext cx="5572608" cy="1711990"/>
          </a:xfrm>
          <a:prstGeom prst="rect">
            <a:avLst/>
          </a:prstGeom>
        </p:spPr>
      </p:pic>
    </p:spTree>
    <p:extLst>
      <p:ext uri="{BB962C8B-B14F-4D97-AF65-F5344CB8AC3E}">
        <p14:creationId xmlns:p14="http://schemas.microsoft.com/office/powerpoint/2010/main" val="2568296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BC01122-3AED-489D-84B0-BDEE2C17D7AF}"/>
              </a:ext>
            </a:extLst>
          </p:cNvPr>
          <p:cNvSpPr>
            <a:spLocks noGrp="1"/>
          </p:cNvSpPr>
          <p:nvPr>
            <p:ph type="title"/>
          </p:nvPr>
        </p:nvSpPr>
        <p:spPr/>
        <p:txBody>
          <a:bodyPr/>
          <a:lstStyle/>
          <a:p>
            <a:r>
              <a:rPr lang="en-US" sz="2100" dirty="0"/>
              <a:t>Loading Data on Spark Data Frame and saving it to Hive tables on a Hadoop Cluster</a:t>
            </a:r>
          </a:p>
        </p:txBody>
      </p:sp>
      <p:pic>
        <p:nvPicPr>
          <p:cNvPr id="6" name="Picture 5" descr="A screenshot of a computer&#10;&#10;Description automatically generated with low confidence">
            <a:extLst>
              <a:ext uri="{FF2B5EF4-FFF2-40B4-BE49-F238E27FC236}">
                <a16:creationId xmlns:a16="http://schemas.microsoft.com/office/drawing/2014/main" id="{A8957F5C-6A0A-4B95-8E89-CA5A66225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74" y="3091104"/>
            <a:ext cx="1052777" cy="735396"/>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B7C705DA-6478-4C9A-B0BE-C7A571A7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00" y="4025392"/>
            <a:ext cx="1854617" cy="688311"/>
          </a:xfrm>
          <a:prstGeom prst="rect">
            <a:avLst/>
          </a:prstGeom>
        </p:spPr>
      </p:pic>
      <p:pic>
        <p:nvPicPr>
          <p:cNvPr id="10" name="Picture 9" descr="Text&#10;&#10;Description automatically generated">
            <a:extLst>
              <a:ext uri="{FF2B5EF4-FFF2-40B4-BE49-F238E27FC236}">
                <a16:creationId xmlns:a16="http://schemas.microsoft.com/office/drawing/2014/main" id="{E212F316-CE9C-42C0-8116-4405FC15E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443" y="966452"/>
            <a:ext cx="2531965" cy="217188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B22671D-E1C9-4265-8AAE-D8769AEC6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6443" y="3091104"/>
            <a:ext cx="4947557" cy="449998"/>
          </a:xfrm>
          <a:prstGeom prst="rect">
            <a:avLst/>
          </a:prstGeom>
        </p:spPr>
      </p:pic>
      <p:pic>
        <p:nvPicPr>
          <p:cNvPr id="14" name="Picture 13" descr="Table&#10;&#10;Description automatically generated">
            <a:extLst>
              <a:ext uri="{FF2B5EF4-FFF2-40B4-BE49-F238E27FC236}">
                <a16:creationId xmlns:a16="http://schemas.microsoft.com/office/drawing/2014/main" id="{532557E5-FA9E-47DF-8768-B685EAF5C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6443" y="3541102"/>
            <a:ext cx="4947557" cy="1535973"/>
          </a:xfrm>
          <a:prstGeom prst="rect">
            <a:avLst/>
          </a:prstGeom>
        </p:spPr>
      </p:pic>
    </p:spTree>
    <p:extLst>
      <p:ext uri="{BB962C8B-B14F-4D97-AF65-F5344CB8AC3E}">
        <p14:creationId xmlns:p14="http://schemas.microsoft.com/office/powerpoint/2010/main" val="427810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40D9-8445-4E5D-9D12-34E693A98855}"/>
              </a:ext>
            </a:extLst>
          </p:cNvPr>
          <p:cNvSpPr>
            <a:spLocks noGrp="1"/>
          </p:cNvSpPr>
          <p:nvPr>
            <p:ph type="title"/>
          </p:nvPr>
        </p:nvSpPr>
        <p:spPr>
          <a:xfrm>
            <a:off x="729999" y="1318650"/>
            <a:ext cx="3519511" cy="1687200"/>
          </a:xfrm>
        </p:spPr>
        <p:txBody>
          <a:bodyPr/>
          <a:lstStyle/>
          <a:p>
            <a:r>
              <a:rPr lang="en-US" dirty="0"/>
              <a:t>Machine Learning in </a:t>
            </a:r>
            <a:r>
              <a:rPr lang="en-US" dirty="0" err="1"/>
              <a:t>PySpark</a:t>
            </a:r>
            <a:endParaRPr lang="en-US" dirty="0"/>
          </a:p>
        </p:txBody>
      </p:sp>
      <p:sp>
        <p:nvSpPr>
          <p:cNvPr id="3" name="Subtitle 2">
            <a:extLst>
              <a:ext uri="{FF2B5EF4-FFF2-40B4-BE49-F238E27FC236}">
                <a16:creationId xmlns:a16="http://schemas.microsoft.com/office/drawing/2014/main" id="{FA0777E6-564D-4D08-86C8-A450FB8A7DF5}"/>
              </a:ext>
            </a:extLst>
          </p:cNvPr>
          <p:cNvSpPr>
            <a:spLocks noGrp="1"/>
          </p:cNvSpPr>
          <p:nvPr>
            <p:ph type="subTitle" idx="1"/>
          </p:nvPr>
        </p:nvSpPr>
        <p:spPr>
          <a:xfrm>
            <a:off x="724950" y="2525590"/>
            <a:ext cx="3300900" cy="2024429"/>
          </a:xfrm>
        </p:spPr>
        <p:txBody>
          <a:bodyPr/>
          <a:lstStyle/>
          <a:p>
            <a:r>
              <a:rPr lang="en-US" dirty="0"/>
              <a:t>Using Random Forest Regression:</a:t>
            </a:r>
          </a:p>
          <a:p>
            <a:endParaRPr lang="en-US" dirty="0"/>
          </a:p>
          <a:p>
            <a:pPr marL="366713" indent="-257175">
              <a:lnSpc>
                <a:spcPct val="150000"/>
              </a:lnSpc>
              <a:buFont typeface="Arial" panose="020B0604020202020204" pitchFamily="34" charset="0"/>
              <a:buChar char="•"/>
            </a:pPr>
            <a:r>
              <a:rPr lang="en-US" dirty="0"/>
              <a:t>Label </a:t>
            </a:r>
            <a:r>
              <a:rPr lang="en-US" dirty="0">
                <a:sym typeface="Wingdings" panose="05000000000000000000" pitchFamily="2" charset="2"/>
              </a:rPr>
              <a:t></a:t>
            </a:r>
            <a:r>
              <a:rPr lang="en-US" dirty="0"/>
              <a:t> Selling Price.</a:t>
            </a:r>
          </a:p>
          <a:p>
            <a:pPr marL="366713" indent="-257175">
              <a:lnSpc>
                <a:spcPct val="150000"/>
              </a:lnSpc>
              <a:buFont typeface="Arial" panose="020B0604020202020204" pitchFamily="34" charset="0"/>
              <a:buChar char="•"/>
            </a:pPr>
            <a:r>
              <a:rPr lang="en-US" dirty="0"/>
              <a:t>Train-Test Split </a:t>
            </a:r>
            <a:r>
              <a:rPr lang="en-US" dirty="0">
                <a:sym typeface="Wingdings" panose="05000000000000000000" pitchFamily="2" charset="2"/>
              </a:rPr>
              <a:t> 70-30</a:t>
            </a:r>
          </a:p>
          <a:p>
            <a:pPr marL="366713" indent="-257175">
              <a:lnSpc>
                <a:spcPct val="150000"/>
              </a:lnSpc>
              <a:buFont typeface="Arial" panose="020B0604020202020204" pitchFamily="34" charset="0"/>
              <a:buChar char="•"/>
            </a:pPr>
            <a:r>
              <a:rPr lang="en-US" dirty="0">
                <a:sym typeface="Wingdings" panose="05000000000000000000" pitchFamily="2" charset="2"/>
              </a:rPr>
              <a:t>Max Bins  200</a:t>
            </a:r>
            <a:endParaRPr lang="en-US" dirty="0"/>
          </a:p>
        </p:txBody>
      </p:sp>
      <p:sp>
        <p:nvSpPr>
          <p:cNvPr id="4" name="Text Placeholder 3">
            <a:extLst>
              <a:ext uri="{FF2B5EF4-FFF2-40B4-BE49-F238E27FC236}">
                <a16:creationId xmlns:a16="http://schemas.microsoft.com/office/drawing/2014/main" id="{E7BE3D1D-2D78-4285-905F-6C101FECBAE2}"/>
              </a:ext>
            </a:extLst>
          </p:cNvPr>
          <p:cNvSpPr>
            <a:spLocks noGrp="1"/>
          </p:cNvSpPr>
          <p:nvPr>
            <p:ph type="body" idx="2"/>
          </p:nvPr>
        </p:nvSpPr>
        <p:spPr>
          <a:xfrm>
            <a:off x="5118152" y="870927"/>
            <a:ext cx="3374400" cy="3758223"/>
          </a:xfrm>
        </p:spPr>
        <p:txBody>
          <a:bodyPr>
            <a:normAutofit/>
          </a:bodyPr>
          <a:lstStyle/>
          <a:p>
            <a:pPr>
              <a:lnSpc>
                <a:spcPct val="500000"/>
              </a:lnSpc>
            </a:pPr>
            <a:r>
              <a:rPr lang="en-US" sz="1200" dirty="0"/>
              <a:t>Root Mean Square Error:</a:t>
            </a:r>
          </a:p>
          <a:p>
            <a:pPr>
              <a:lnSpc>
                <a:spcPct val="600000"/>
              </a:lnSpc>
            </a:pPr>
            <a:r>
              <a:rPr lang="en-US" sz="1200" dirty="0"/>
              <a:t>Mean Absolute Error:</a:t>
            </a:r>
          </a:p>
          <a:p>
            <a:pPr>
              <a:lnSpc>
                <a:spcPct val="600000"/>
              </a:lnSpc>
            </a:pPr>
            <a:r>
              <a:rPr lang="en-US" sz="1200" dirty="0"/>
              <a:t>R2 Score:</a:t>
            </a:r>
          </a:p>
        </p:txBody>
      </p:sp>
      <p:pic>
        <p:nvPicPr>
          <p:cNvPr id="6" name="Picture 5">
            <a:extLst>
              <a:ext uri="{FF2B5EF4-FFF2-40B4-BE49-F238E27FC236}">
                <a16:creationId xmlns:a16="http://schemas.microsoft.com/office/drawing/2014/main" id="{AF5ECE9A-B8C0-4B03-A7D9-A7030D68B1B2}"/>
              </a:ext>
            </a:extLst>
          </p:cNvPr>
          <p:cNvPicPr>
            <a:picLocks noChangeAspect="1"/>
          </p:cNvPicPr>
          <p:nvPr/>
        </p:nvPicPr>
        <p:blipFill>
          <a:blip r:embed="rId2"/>
          <a:stretch>
            <a:fillRect/>
          </a:stretch>
        </p:blipFill>
        <p:spPr>
          <a:xfrm>
            <a:off x="5652355" y="3965606"/>
            <a:ext cx="1891445" cy="260556"/>
          </a:xfrm>
          <a:prstGeom prst="rect">
            <a:avLst/>
          </a:prstGeom>
        </p:spPr>
      </p:pic>
      <p:pic>
        <p:nvPicPr>
          <p:cNvPr id="8" name="Picture 7">
            <a:extLst>
              <a:ext uri="{FF2B5EF4-FFF2-40B4-BE49-F238E27FC236}">
                <a16:creationId xmlns:a16="http://schemas.microsoft.com/office/drawing/2014/main" id="{EAE77A1A-3F0B-4669-860D-91A4DCDBA253}"/>
              </a:ext>
            </a:extLst>
          </p:cNvPr>
          <p:cNvPicPr>
            <a:picLocks noChangeAspect="1"/>
          </p:cNvPicPr>
          <p:nvPr/>
        </p:nvPicPr>
        <p:blipFill>
          <a:blip r:embed="rId3"/>
          <a:stretch>
            <a:fillRect/>
          </a:stretch>
        </p:blipFill>
        <p:spPr>
          <a:xfrm>
            <a:off x="5592458" y="2988554"/>
            <a:ext cx="2419533" cy="236052"/>
          </a:xfrm>
          <a:prstGeom prst="rect">
            <a:avLst/>
          </a:prstGeom>
        </p:spPr>
      </p:pic>
      <p:pic>
        <p:nvPicPr>
          <p:cNvPr id="10" name="Picture 9">
            <a:extLst>
              <a:ext uri="{FF2B5EF4-FFF2-40B4-BE49-F238E27FC236}">
                <a16:creationId xmlns:a16="http://schemas.microsoft.com/office/drawing/2014/main" id="{E519E45D-641F-4665-A69C-E860CD5F9613}"/>
              </a:ext>
            </a:extLst>
          </p:cNvPr>
          <p:cNvPicPr>
            <a:picLocks noChangeAspect="1"/>
          </p:cNvPicPr>
          <p:nvPr/>
        </p:nvPicPr>
        <p:blipFill>
          <a:blip r:embed="rId4"/>
          <a:stretch>
            <a:fillRect/>
          </a:stretch>
        </p:blipFill>
        <p:spPr>
          <a:xfrm>
            <a:off x="5592457" y="1886713"/>
            <a:ext cx="2621390" cy="291266"/>
          </a:xfrm>
          <a:prstGeom prst="rect">
            <a:avLst/>
          </a:prstGeom>
        </p:spPr>
      </p:pic>
    </p:spTree>
    <p:extLst>
      <p:ext uri="{BB962C8B-B14F-4D97-AF65-F5344CB8AC3E}">
        <p14:creationId xmlns:p14="http://schemas.microsoft.com/office/powerpoint/2010/main" val="2514639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6DDA-7475-4348-A8D2-C5CA7F1708CC}"/>
              </a:ext>
            </a:extLst>
          </p:cNvPr>
          <p:cNvSpPr>
            <a:spLocks noGrp="1"/>
          </p:cNvSpPr>
          <p:nvPr>
            <p:ph type="title"/>
          </p:nvPr>
        </p:nvSpPr>
        <p:spPr>
          <a:xfrm>
            <a:off x="729999" y="1318650"/>
            <a:ext cx="3510091" cy="1042085"/>
          </a:xfrm>
        </p:spPr>
        <p:txBody>
          <a:bodyPr/>
          <a:lstStyle/>
          <a:p>
            <a:r>
              <a:rPr lang="en-US" dirty="0"/>
              <a:t>Machine Learning (continued)</a:t>
            </a:r>
          </a:p>
        </p:txBody>
      </p:sp>
      <p:sp>
        <p:nvSpPr>
          <p:cNvPr id="3" name="Subtitle 2">
            <a:extLst>
              <a:ext uri="{FF2B5EF4-FFF2-40B4-BE49-F238E27FC236}">
                <a16:creationId xmlns:a16="http://schemas.microsoft.com/office/drawing/2014/main" id="{A9FBD611-8CE7-4806-BB2F-2B52BB3E488C}"/>
              </a:ext>
            </a:extLst>
          </p:cNvPr>
          <p:cNvSpPr>
            <a:spLocks noGrp="1"/>
          </p:cNvSpPr>
          <p:nvPr>
            <p:ph type="subTitle" idx="1"/>
          </p:nvPr>
        </p:nvSpPr>
        <p:spPr>
          <a:xfrm>
            <a:off x="724950" y="2571750"/>
            <a:ext cx="3300900" cy="1965081"/>
          </a:xfrm>
        </p:spPr>
        <p:txBody>
          <a:bodyPr/>
          <a:lstStyle/>
          <a:p>
            <a:r>
              <a:rPr lang="en-US" dirty="0"/>
              <a:t>Using Decision Tree Regression:</a:t>
            </a:r>
          </a:p>
          <a:p>
            <a:endParaRPr lang="en-US" dirty="0"/>
          </a:p>
          <a:p>
            <a:pPr marL="366713" indent="-257175">
              <a:lnSpc>
                <a:spcPct val="150000"/>
              </a:lnSpc>
              <a:buFont typeface="Arial" panose="020B0604020202020204" pitchFamily="34" charset="0"/>
              <a:buChar char="•"/>
            </a:pPr>
            <a:r>
              <a:rPr lang="en-US" dirty="0"/>
              <a:t>Label </a:t>
            </a:r>
            <a:r>
              <a:rPr lang="en-US" dirty="0">
                <a:sym typeface="Wingdings" panose="05000000000000000000" pitchFamily="2" charset="2"/>
              </a:rPr>
              <a:t></a:t>
            </a:r>
            <a:r>
              <a:rPr lang="en-US" dirty="0"/>
              <a:t> Selling Price.</a:t>
            </a:r>
          </a:p>
          <a:p>
            <a:pPr marL="366713" indent="-257175">
              <a:lnSpc>
                <a:spcPct val="150000"/>
              </a:lnSpc>
              <a:buFont typeface="Arial" panose="020B0604020202020204" pitchFamily="34" charset="0"/>
              <a:buChar char="•"/>
            </a:pPr>
            <a:r>
              <a:rPr lang="en-US" dirty="0"/>
              <a:t>Train-Test Split </a:t>
            </a:r>
            <a:r>
              <a:rPr lang="en-US" dirty="0">
                <a:sym typeface="Wingdings" panose="05000000000000000000" pitchFamily="2" charset="2"/>
              </a:rPr>
              <a:t> 70-30</a:t>
            </a:r>
          </a:p>
          <a:p>
            <a:pPr marL="366713" indent="-257175">
              <a:lnSpc>
                <a:spcPct val="150000"/>
              </a:lnSpc>
              <a:buFont typeface="Arial" panose="020B0604020202020204" pitchFamily="34" charset="0"/>
              <a:buChar char="•"/>
            </a:pPr>
            <a:r>
              <a:rPr lang="en-US" dirty="0">
                <a:sym typeface="Wingdings" panose="05000000000000000000" pitchFamily="2" charset="2"/>
              </a:rPr>
              <a:t>Max Bins  100</a:t>
            </a:r>
            <a:endParaRPr lang="en-US" dirty="0"/>
          </a:p>
          <a:p>
            <a:endParaRPr lang="en-US" dirty="0"/>
          </a:p>
        </p:txBody>
      </p:sp>
      <p:sp>
        <p:nvSpPr>
          <p:cNvPr id="4" name="Text Placeholder 3">
            <a:extLst>
              <a:ext uri="{FF2B5EF4-FFF2-40B4-BE49-F238E27FC236}">
                <a16:creationId xmlns:a16="http://schemas.microsoft.com/office/drawing/2014/main" id="{8EC0F9B0-5E81-4E20-BD8A-A77624EC081E}"/>
              </a:ext>
            </a:extLst>
          </p:cNvPr>
          <p:cNvSpPr>
            <a:spLocks noGrp="1"/>
          </p:cNvSpPr>
          <p:nvPr>
            <p:ph type="body" idx="2"/>
          </p:nvPr>
        </p:nvSpPr>
        <p:spPr>
          <a:xfrm>
            <a:off x="5233574" y="1059000"/>
            <a:ext cx="3374400" cy="3286598"/>
          </a:xfrm>
        </p:spPr>
        <p:txBody>
          <a:bodyPr/>
          <a:lstStyle/>
          <a:p>
            <a:pPr>
              <a:lnSpc>
                <a:spcPct val="500000"/>
              </a:lnSpc>
            </a:pPr>
            <a:r>
              <a:rPr lang="en-US" sz="1200" dirty="0"/>
              <a:t>Root Mean Square Error:</a:t>
            </a:r>
          </a:p>
          <a:p>
            <a:pPr>
              <a:lnSpc>
                <a:spcPct val="600000"/>
              </a:lnSpc>
            </a:pPr>
            <a:r>
              <a:rPr lang="en-US" sz="1200" dirty="0"/>
              <a:t>Mean Absolute Error:</a:t>
            </a:r>
          </a:p>
          <a:p>
            <a:pPr>
              <a:lnSpc>
                <a:spcPct val="600000"/>
              </a:lnSpc>
            </a:pPr>
            <a:r>
              <a:rPr lang="en-US" sz="1200" dirty="0"/>
              <a:t>R2 Score:</a:t>
            </a:r>
          </a:p>
          <a:p>
            <a:endParaRPr lang="en-US" sz="1200" dirty="0"/>
          </a:p>
        </p:txBody>
      </p:sp>
      <p:pic>
        <p:nvPicPr>
          <p:cNvPr id="6" name="Picture 5">
            <a:extLst>
              <a:ext uri="{FF2B5EF4-FFF2-40B4-BE49-F238E27FC236}">
                <a16:creationId xmlns:a16="http://schemas.microsoft.com/office/drawing/2014/main" id="{CF3F2686-C2AE-42EC-B9F4-9F88876D0E0B}"/>
              </a:ext>
            </a:extLst>
          </p:cNvPr>
          <p:cNvPicPr>
            <a:picLocks noChangeAspect="1"/>
          </p:cNvPicPr>
          <p:nvPr/>
        </p:nvPicPr>
        <p:blipFill>
          <a:blip r:embed="rId2"/>
          <a:stretch>
            <a:fillRect/>
          </a:stretch>
        </p:blipFill>
        <p:spPr>
          <a:xfrm>
            <a:off x="5728464" y="3192262"/>
            <a:ext cx="2375846" cy="244429"/>
          </a:xfrm>
          <a:prstGeom prst="rect">
            <a:avLst/>
          </a:prstGeom>
        </p:spPr>
      </p:pic>
      <p:pic>
        <p:nvPicPr>
          <p:cNvPr id="8" name="Picture 7">
            <a:extLst>
              <a:ext uri="{FF2B5EF4-FFF2-40B4-BE49-F238E27FC236}">
                <a16:creationId xmlns:a16="http://schemas.microsoft.com/office/drawing/2014/main" id="{0AE3F5D4-30F9-45E0-AC62-C77C6DB91FDD}"/>
              </a:ext>
            </a:extLst>
          </p:cNvPr>
          <p:cNvPicPr>
            <a:picLocks noChangeAspect="1"/>
          </p:cNvPicPr>
          <p:nvPr/>
        </p:nvPicPr>
        <p:blipFill>
          <a:blip r:embed="rId3"/>
          <a:stretch>
            <a:fillRect/>
          </a:stretch>
        </p:blipFill>
        <p:spPr>
          <a:xfrm>
            <a:off x="5728464" y="2109605"/>
            <a:ext cx="2278772" cy="251130"/>
          </a:xfrm>
          <a:prstGeom prst="rect">
            <a:avLst/>
          </a:prstGeom>
        </p:spPr>
      </p:pic>
      <p:pic>
        <p:nvPicPr>
          <p:cNvPr id="10" name="Picture 9">
            <a:extLst>
              <a:ext uri="{FF2B5EF4-FFF2-40B4-BE49-F238E27FC236}">
                <a16:creationId xmlns:a16="http://schemas.microsoft.com/office/drawing/2014/main" id="{B27C0222-AF5F-4319-850A-47DF87AD5AB3}"/>
              </a:ext>
            </a:extLst>
          </p:cNvPr>
          <p:cNvPicPr>
            <a:picLocks noChangeAspect="1"/>
          </p:cNvPicPr>
          <p:nvPr/>
        </p:nvPicPr>
        <p:blipFill>
          <a:blip r:embed="rId4"/>
          <a:stretch>
            <a:fillRect/>
          </a:stretch>
        </p:blipFill>
        <p:spPr>
          <a:xfrm>
            <a:off x="5728463" y="4237684"/>
            <a:ext cx="1906536" cy="244428"/>
          </a:xfrm>
          <a:prstGeom prst="rect">
            <a:avLst/>
          </a:prstGeom>
        </p:spPr>
      </p:pic>
    </p:spTree>
    <p:extLst>
      <p:ext uri="{BB962C8B-B14F-4D97-AF65-F5344CB8AC3E}">
        <p14:creationId xmlns:p14="http://schemas.microsoft.com/office/powerpoint/2010/main" val="3295932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ED6A-BD0F-4CD2-8A9B-94C30A3474CD}"/>
              </a:ext>
            </a:extLst>
          </p:cNvPr>
          <p:cNvSpPr>
            <a:spLocks noGrp="1"/>
          </p:cNvSpPr>
          <p:nvPr>
            <p:ph type="title"/>
          </p:nvPr>
        </p:nvSpPr>
        <p:spPr>
          <a:xfrm>
            <a:off x="729999" y="1318650"/>
            <a:ext cx="3503497" cy="1305854"/>
          </a:xfrm>
        </p:spPr>
        <p:txBody>
          <a:bodyPr/>
          <a:lstStyle/>
          <a:p>
            <a:r>
              <a:rPr lang="en-US" dirty="0"/>
              <a:t>Machine Learning (continued)</a:t>
            </a:r>
          </a:p>
        </p:txBody>
      </p:sp>
      <p:sp>
        <p:nvSpPr>
          <p:cNvPr id="3" name="Subtitle 2">
            <a:extLst>
              <a:ext uri="{FF2B5EF4-FFF2-40B4-BE49-F238E27FC236}">
                <a16:creationId xmlns:a16="http://schemas.microsoft.com/office/drawing/2014/main" id="{88D137B8-9E56-48C8-AFBC-803424731ED4}"/>
              </a:ext>
            </a:extLst>
          </p:cNvPr>
          <p:cNvSpPr>
            <a:spLocks noGrp="1"/>
          </p:cNvSpPr>
          <p:nvPr>
            <p:ph type="subTitle" idx="1"/>
          </p:nvPr>
        </p:nvSpPr>
        <p:spPr>
          <a:xfrm>
            <a:off x="729999" y="2624504"/>
            <a:ext cx="3300900" cy="2057400"/>
          </a:xfrm>
        </p:spPr>
        <p:txBody>
          <a:bodyPr/>
          <a:lstStyle/>
          <a:p>
            <a:pPr marL="342900" indent="-233363" defTabSz="685800">
              <a:buClr>
                <a:srgbClr val="595959"/>
              </a:buClr>
              <a:defRPr/>
            </a:pPr>
            <a:r>
              <a:rPr lang="en-US" dirty="0">
                <a:solidFill>
                  <a:srgbClr val="595959"/>
                </a:solidFill>
              </a:rPr>
              <a:t>Using Linear Regression:</a:t>
            </a:r>
          </a:p>
          <a:p>
            <a:pPr marL="366713" indent="-257175" defTabSz="685800">
              <a:lnSpc>
                <a:spcPct val="150000"/>
              </a:lnSpc>
              <a:buClr>
                <a:srgbClr val="595959"/>
              </a:buClr>
              <a:buFont typeface="Arial" panose="020B0604020202020204" pitchFamily="34" charset="0"/>
              <a:buChar char="•"/>
              <a:defRPr/>
            </a:pPr>
            <a:r>
              <a:rPr lang="en-US" dirty="0">
                <a:solidFill>
                  <a:srgbClr val="595959"/>
                </a:solidFill>
              </a:rPr>
              <a:t>Label </a:t>
            </a:r>
            <a:r>
              <a:rPr lang="en-US" dirty="0">
                <a:solidFill>
                  <a:srgbClr val="595959"/>
                </a:solidFill>
                <a:sym typeface="Wingdings" panose="05000000000000000000" pitchFamily="2" charset="2"/>
              </a:rPr>
              <a:t></a:t>
            </a:r>
            <a:r>
              <a:rPr lang="en-US" dirty="0">
                <a:solidFill>
                  <a:srgbClr val="595959"/>
                </a:solidFill>
              </a:rPr>
              <a:t> Selling Price.</a:t>
            </a:r>
          </a:p>
          <a:p>
            <a:pPr marL="366713" indent="-257175" defTabSz="685800">
              <a:lnSpc>
                <a:spcPct val="150000"/>
              </a:lnSpc>
              <a:buClr>
                <a:srgbClr val="595959"/>
              </a:buClr>
              <a:buFont typeface="Arial" panose="020B0604020202020204" pitchFamily="34" charset="0"/>
              <a:buChar char="•"/>
              <a:defRPr/>
            </a:pPr>
            <a:r>
              <a:rPr lang="en-US" dirty="0">
                <a:solidFill>
                  <a:srgbClr val="595959"/>
                </a:solidFill>
              </a:rPr>
              <a:t>Train-Test Split </a:t>
            </a:r>
            <a:r>
              <a:rPr lang="en-US" dirty="0">
                <a:solidFill>
                  <a:srgbClr val="595959"/>
                </a:solidFill>
                <a:sym typeface="Wingdings" panose="05000000000000000000" pitchFamily="2" charset="2"/>
              </a:rPr>
              <a:t> 70-30</a:t>
            </a:r>
          </a:p>
          <a:p>
            <a:pPr marL="366713" indent="-257175" defTabSz="685800">
              <a:lnSpc>
                <a:spcPct val="150000"/>
              </a:lnSpc>
              <a:buClr>
                <a:srgbClr val="595959"/>
              </a:buClr>
              <a:buFont typeface="Arial" panose="020B0604020202020204" pitchFamily="34" charset="0"/>
              <a:buChar char="•"/>
              <a:defRPr/>
            </a:pPr>
            <a:r>
              <a:rPr lang="en-US" dirty="0">
                <a:solidFill>
                  <a:srgbClr val="595959"/>
                </a:solidFill>
                <a:sym typeface="Wingdings" panose="05000000000000000000" pitchFamily="2" charset="2"/>
              </a:rPr>
              <a:t>Max Iteration  10</a:t>
            </a:r>
          </a:p>
          <a:p>
            <a:pPr marL="366713" indent="-257175" defTabSz="685800">
              <a:lnSpc>
                <a:spcPct val="150000"/>
              </a:lnSpc>
              <a:buClr>
                <a:srgbClr val="595959"/>
              </a:buClr>
              <a:buFont typeface="Arial" panose="020B0604020202020204" pitchFamily="34" charset="0"/>
              <a:buChar char="•"/>
              <a:defRPr/>
            </a:pPr>
            <a:r>
              <a:rPr lang="en-US" dirty="0">
                <a:solidFill>
                  <a:srgbClr val="595959"/>
                </a:solidFill>
                <a:sym typeface="Wingdings" panose="05000000000000000000" pitchFamily="2" charset="2"/>
              </a:rPr>
              <a:t>Regression Parameter  0.01 (Ridge)</a:t>
            </a:r>
            <a:endParaRPr lang="en-US" dirty="0">
              <a:solidFill>
                <a:srgbClr val="595959"/>
              </a:solidFill>
            </a:endParaRPr>
          </a:p>
          <a:p>
            <a:pPr marL="342900" indent="-233363" defTabSz="685800">
              <a:buClr>
                <a:srgbClr val="595959"/>
              </a:buClr>
              <a:defRPr/>
            </a:pPr>
            <a:endParaRPr lang="en-US" dirty="0">
              <a:solidFill>
                <a:srgbClr val="595959"/>
              </a:solidFill>
            </a:endParaRPr>
          </a:p>
          <a:p>
            <a:endParaRPr lang="en-US" dirty="0"/>
          </a:p>
        </p:txBody>
      </p:sp>
      <p:sp>
        <p:nvSpPr>
          <p:cNvPr id="4" name="Text Placeholder 3">
            <a:extLst>
              <a:ext uri="{FF2B5EF4-FFF2-40B4-BE49-F238E27FC236}">
                <a16:creationId xmlns:a16="http://schemas.microsoft.com/office/drawing/2014/main" id="{3BF45022-8C58-4BB5-AB2F-921DC237976D}"/>
              </a:ext>
            </a:extLst>
          </p:cNvPr>
          <p:cNvSpPr>
            <a:spLocks noGrp="1"/>
          </p:cNvSpPr>
          <p:nvPr>
            <p:ph type="body" idx="2"/>
          </p:nvPr>
        </p:nvSpPr>
        <p:spPr>
          <a:xfrm>
            <a:off x="5299516" y="903410"/>
            <a:ext cx="3374400" cy="3653204"/>
          </a:xfrm>
        </p:spPr>
        <p:txBody>
          <a:bodyPr/>
          <a:lstStyle/>
          <a:p>
            <a:pPr>
              <a:lnSpc>
                <a:spcPct val="500000"/>
              </a:lnSpc>
            </a:pPr>
            <a:r>
              <a:rPr lang="en-US" sz="1200" dirty="0"/>
              <a:t>Root Mean Square Error:</a:t>
            </a:r>
          </a:p>
          <a:p>
            <a:pPr>
              <a:lnSpc>
                <a:spcPct val="600000"/>
              </a:lnSpc>
            </a:pPr>
            <a:r>
              <a:rPr lang="en-US" sz="1200" dirty="0"/>
              <a:t>Mean Absolute Error:</a:t>
            </a:r>
          </a:p>
          <a:p>
            <a:pPr>
              <a:lnSpc>
                <a:spcPct val="600000"/>
              </a:lnSpc>
            </a:pPr>
            <a:r>
              <a:rPr lang="en-US" sz="1200" dirty="0"/>
              <a:t>R2 Score:</a:t>
            </a:r>
          </a:p>
          <a:p>
            <a:endParaRPr lang="en-US" sz="1200" dirty="0"/>
          </a:p>
          <a:p>
            <a:endParaRPr lang="en-US" sz="1200" dirty="0"/>
          </a:p>
        </p:txBody>
      </p:sp>
      <p:pic>
        <p:nvPicPr>
          <p:cNvPr id="6" name="Picture 5">
            <a:extLst>
              <a:ext uri="{FF2B5EF4-FFF2-40B4-BE49-F238E27FC236}">
                <a16:creationId xmlns:a16="http://schemas.microsoft.com/office/drawing/2014/main" id="{54AD7F2A-8F9C-4A52-820D-56505982B82A}"/>
              </a:ext>
            </a:extLst>
          </p:cNvPr>
          <p:cNvPicPr>
            <a:picLocks noChangeAspect="1"/>
          </p:cNvPicPr>
          <p:nvPr/>
        </p:nvPicPr>
        <p:blipFill>
          <a:blip r:embed="rId2"/>
          <a:stretch>
            <a:fillRect/>
          </a:stretch>
        </p:blipFill>
        <p:spPr>
          <a:xfrm>
            <a:off x="5791658" y="1971577"/>
            <a:ext cx="2325841" cy="211440"/>
          </a:xfrm>
          <a:prstGeom prst="rect">
            <a:avLst/>
          </a:prstGeom>
        </p:spPr>
      </p:pic>
      <p:pic>
        <p:nvPicPr>
          <p:cNvPr id="8" name="Picture 7">
            <a:extLst>
              <a:ext uri="{FF2B5EF4-FFF2-40B4-BE49-F238E27FC236}">
                <a16:creationId xmlns:a16="http://schemas.microsoft.com/office/drawing/2014/main" id="{5949326A-08AC-48F9-BF2C-6EB789B39D43}"/>
              </a:ext>
            </a:extLst>
          </p:cNvPr>
          <p:cNvPicPr>
            <a:picLocks noChangeAspect="1"/>
          </p:cNvPicPr>
          <p:nvPr/>
        </p:nvPicPr>
        <p:blipFill>
          <a:blip r:embed="rId3"/>
          <a:stretch>
            <a:fillRect/>
          </a:stretch>
        </p:blipFill>
        <p:spPr>
          <a:xfrm>
            <a:off x="5807318" y="2998038"/>
            <a:ext cx="2345050" cy="211439"/>
          </a:xfrm>
          <a:prstGeom prst="rect">
            <a:avLst/>
          </a:prstGeom>
        </p:spPr>
      </p:pic>
      <p:pic>
        <p:nvPicPr>
          <p:cNvPr id="10" name="Picture 9">
            <a:extLst>
              <a:ext uri="{FF2B5EF4-FFF2-40B4-BE49-F238E27FC236}">
                <a16:creationId xmlns:a16="http://schemas.microsoft.com/office/drawing/2014/main" id="{EAFEE40E-C992-403A-A2A8-FF610C8753D2}"/>
              </a:ext>
            </a:extLst>
          </p:cNvPr>
          <p:cNvPicPr>
            <a:picLocks noChangeAspect="1"/>
          </p:cNvPicPr>
          <p:nvPr/>
        </p:nvPicPr>
        <p:blipFill>
          <a:blip r:embed="rId4"/>
          <a:stretch>
            <a:fillRect/>
          </a:stretch>
        </p:blipFill>
        <p:spPr>
          <a:xfrm>
            <a:off x="5807318" y="4091907"/>
            <a:ext cx="1848584" cy="249032"/>
          </a:xfrm>
          <a:prstGeom prst="rect">
            <a:avLst/>
          </a:prstGeom>
        </p:spPr>
      </p:pic>
    </p:spTree>
    <p:extLst>
      <p:ext uri="{BB962C8B-B14F-4D97-AF65-F5344CB8AC3E}">
        <p14:creationId xmlns:p14="http://schemas.microsoft.com/office/powerpoint/2010/main" val="991153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69"/>
          <p:cNvPicPr preferRelativeResize="0"/>
          <p:nvPr/>
        </p:nvPicPr>
        <p:blipFill rotWithShape="1">
          <a:blip r:embed="rId3">
            <a:alphaModFix/>
          </a:blip>
          <a:srcRect l="199" r="199"/>
          <a:stretch/>
        </p:blipFill>
        <p:spPr>
          <a:xfrm>
            <a:off x="3387801" y="0"/>
            <a:ext cx="5756200" cy="5143500"/>
          </a:xfrm>
          <a:prstGeom prst="rect">
            <a:avLst/>
          </a:prstGeom>
          <a:noFill/>
          <a:ln>
            <a:noFill/>
          </a:ln>
        </p:spPr>
      </p:pic>
      <p:sp>
        <p:nvSpPr>
          <p:cNvPr id="384" name="Google Shape;384;p69"/>
          <p:cNvSpPr txBox="1">
            <a:spLocks noGrp="1"/>
          </p:cNvSpPr>
          <p:nvPr>
            <p:ph type="ctrTitle"/>
          </p:nvPr>
        </p:nvSpPr>
        <p:spPr>
          <a:xfrm>
            <a:off x="323300" y="772850"/>
            <a:ext cx="2704200" cy="3140100"/>
          </a:xfrm>
          <a:prstGeom prst="rect">
            <a:avLst/>
          </a:prstGeom>
        </p:spPr>
        <p:txBody>
          <a:bodyPr spcFirstLastPara="1" wrap="square" lIns="91425" tIns="91425" rIns="91425" bIns="91425" anchor="t" anchorCtr="0">
            <a:noAutofit/>
          </a:bodyPr>
          <a:lstStyle/>
          <a:p>
            <a:r>
              <a:rPr lang="en-US" dirty="0"/>
              <a:t>Data Analysis on Cloud (AWS)</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396000" y="221762"/>
            <a:ext cx="8352000" cy="569546"/>
          </a:xfrm>
          <a:prstGeom prst="rect">
            <a:avLst/>
          </a:prstGeom>
        </p:spPr>
        <p:txBody>
          <a:bodyPr spcFirstLastPara="1" vert="horz" wrap="square" lIns="91425" tIns="91425" rIns="91425" bIns="91425" rtlCol="0" anchor="t" anchorCtr="0">
            <a:noAutofit/>
          </a:bodyPr>
          <a:lstStyle/>
          <a:p>
            <a:r>
              <a:rPr lang="en-US" sz="2400" dirty="0"/>
              <a:t>Bucket and Folder Creation</a:t>
            </a:r>
            <a:endParaRPr sz="2400" dirty="0"/>
          </a:p>
        </p:txBody>
      </p:sp>
      <p:pic>
        <p:nvPicPr>
          <p:cNvPr id="3" name="Picture 2" descr="Graphical user interface, text, application, email&#10;&#10;Description automatically generated">
            <a:extLst>
              <a:ext uri="{FF2B5EF4-FFF2-40B4-BE49-F238E27FC236}">
                <a16:creationId xmlns:a16="http://schemas.microsoft.com/office/drawing/2014/main" id="{D7BAE1DA-1CDA-4F7F-9AEE-0F7188E34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7" y="1154378"/>
            <a:ext cx="3563082" cy="376736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D50B99D1-A8B2-49A9-88D5-41A8D4E3C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458" y="887172"/>
            <a:ext cx="5321544" cy="2034072"/>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BA95D709-361D-41D7-88E4-85CD4FF92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6458" y="2921244"/>
            <a:ext cx="5321544" cy="2242039"/>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7D1-0321-4042-BECB-D78FBA146A97}"/>
              </a:ext>
            </a:extLst>
          </p:cNvPr>
          <p:cNvSpPr>
            <a:spLocks noGrp="1"/>
          </p:cNvSpPr>
          <p:nvPr>
            <p:ph type="title"/>
          </p:nvPr>
        </p:nvSpPr>
        <p:spPr/>
        <p:txBody>
          <a:bodyPr/>
          <a:lstStyle/>
          <a:p>
            <a:r>
              <a:rPr lang="en-US" dirty="0"/>
              <a:t>Data File Upload in S3</a:t>
            </a:r>
          </a:p>
        </p:txBody>
      </p:sp>
      <p:pic>
        <p:nvPicPr>
          <p:cNvPr id="5" name="Picture 4" descr="Graphical user interface, text, application&#10;&#10;Description automatically generated">
            <a:extLst>
              <a:ext uri="{FF2B5EF4-FFF2-40B4-BE49-F238E27FC236}">
                <a16:creationId xmlns:a16="http://schemas.microsoft.com/office/drawing/2014/main" id="{CCE4B6DC-49D1-41A5-BC43-CCA4BEBE5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7653"/>
            <a:ext cx="9144000" cy="3005847"/>
          </a:xfrm>
          <a:prstGeom prst="rect">
            <a:avLst/>
          </a:prstGeom>
        </p:spPr>
      </p:pic>
    </p:spTree>
    <p:extLst>
      <p:ext uri="{BB962C8B-B14F-4D97-AF65-F5344CB8AC3E}">
        <p14:creationId xmlns:p14="http://schemas.microsoft.com/office/powerpoint/2010/main" val="1007274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712413" y="1383484"/>
            <a:ext cx="3096414" cy="638315"/>
          </a:xfrm>
          <a:prstGeom prst="rect">
            <a:avLst/>
          </a:prstGeom>
        </p:spPr>
        <p:txBody>
          <a:bodyPr spcFirstLastPara="1" wrap="square" lIns="91425" tIns="91425" rIns="91425" bIns="91425" anchor="t" anchorCtr="0">
            <a:noAutofit/>
          </a:bodyPr>
          <a:lstStyle/>
          <a:p>
            <a:r>
              <a:rPr lang="en-US" dirty="0"/>
              <a:t>Redshift Connection</a:t>
            </a:r>
            <a:endParaRPr dirty="0"/>
          </a:p>
        </p:txBody>
      </p:sp>
      <p:pic>
        <p:nvPicPr>
          <p:cNvPr id="5" name="Picture 4" descr="Graphical user interface, text, application, email&#10;&#10;Description automatically generated">
            <a:extLst>
              <a:ext uri="{FF2B5EF4-FFF2-40B4-BE49-F238E27FC236}">
                <a16:creationId xmlns:a16="http://schemas.microsoft.com/office/drawing/2014/main" id="{FBDB4668-7986-4062-9EAA-6C217FB26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727" y="689202"/>
            <a:ext cx="4318707" cy="37650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Manipulation Using Python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3355-562C-4464-9A52-C37B6B0CAEEC}"/>
              </a:ext>
            </a:extLst>
          </p:cNvPr>
          <p:cNvSpPr>
            <a:spLocks noGrp="1"/>
          </p:cNvSpPr>
          <p:nvPr>
            <p:ph type="title"/>
          </p:nvPr>
        </p:nvSpPr>
        <p:spPr/>
        <p:txBody>
          <a:bodyPr/>
          <a:lstStyle/>
          <a:p>
            <a:r>
              <a:rPr lang="en-US" dirty="0"/>
              <a:t>Table creation in Redshift</a:t>
            </a:r>
          </a:p>
        </p:txBody>
      </p:sp>
      <p:pic>
        <p:nvPicPr>
          <p:cNvPr id="4" name="Picture 3" descr="A screenshot of a computer&#10;&#10;Description automatically generated">
            <a:extLst>
              <a:ext uri="{FF2B5EF4-FFF2-40B4-BE49-F238E27FC236}">
                <a16:creationId xmlns:a16="http://schemas.microsoft.com/office/drawing/2014/main" id="{F9B6BBB1-CB4F-4330-B3D2-A2AE5553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034"/>
            <a:ext cx="9144000" cy="4286250"/>
          </a:xfrm>
          <a:prstGeom prst="rect">
            <a:avLst/>
          </a:prstGeom>
        </p:spPr>
      </p:pic>
    </p:spTree>
    <p:extLst>
      <p:ext uri="{BB962C8B-B14F-4D97-AF65-F5344CB8AC3E}">
        <p14:creationId xmlns:p14="http://schemas.microsoft.com/office/powerpoint/2010/main" val="8545198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11FA0-2055-44AA-BB9B-845218B90FFC}"/>
              </a:ext>
            </a:extLst>
          </p:cNvPr>
          <p:cNvSpPr>
            <a:spLocks noGrp="1"/>
          </p:cNvSpPr>
          <p:nvPr>
            <p:ph type="title"/>
          </p:nvPr>
        </p:nvSpPr>
        <p:spPr/>
        <p:txBody>
          <a:bodyPr/>
          <a:lstStyle/>
          <a:p>
            <a:r>
              <a:rPr lang="en-US" dirty="0"/>
              <a:t>Copying Data from S3 to Redshift</a:t>
            </a:r>
          </a:p>
        </p:txBody>
      </p:sp>
      <p:pic>
        <p:nvPicPr>
          <p:cNvPr id="11" name="Picture 10" descr="A screenshot of a computer&#10;&#10;Description automatically generated">
            <a:extLst>
              <a:ext uri="{FF2B5EF4-FFF2-40B4-BE49-F238E27FC236}">
                <a16:creationId xmlns:a16="http://schemas.microsoft.com/office/drawing/2014/main" id="{69AD0E7B-2026-40C9-A989-9940AC6B7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762"/>
            <a:ext cx="9144000" cy="4332739"/>
          </a:xfrm>
          <a:prstGeom prst="rect">
            <a:avLst/>
          </a:prstGeom>
        </p:spPr>
      </p:pic>
    </p:spTree>
    <p:extLst>
      <p:ext uri="{BB962C8B-B14F-4D97-AF65-F5344CB8AC3E}">
        <p14:creationId xmlns:p14="http://schemas.microsoft.com/office/powerpoint/2010/main" val="3613934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FCB6-6885-43B6-AEA6-ED27686EF1D6}"/>
              </a:ext>
            </a:extLst>
          </p:cNvPr>
          <p:cNvSpPr>
            <a:spLocks noGrp="1"/>
          </p:cNvSpPr>
          <p:nvPr>
            <p:ph type="title"/>
          </p:nvPr>
        </p:nvSpPr>
        <p:spPr/>
        <p:txBody>
          <a:bodyPr/>
          <a:lstStyle/>
          <a:p>
            <a:r>
              <a:rPr lang="en-US" dirty="0"/>
              <a:t>Creating and Loading Data in Athena</a:t>
            </a:r>
          </a:p>
        </p:txBody>
      </p:sp>
      <p:pic>
        <p:nvPicPr>
          <p:cNvPr id="6" name="Picture 5" descr="A screenshot of a computer&#10;&#10;Description automatically generated">
            <a:extLst>
              <a:ext uri="{FF2B5EF4-FFF2-40B4-BE49-F238E27FC236}">
                <a16:creationId xmlns:a16="http://schemas.microsoft.com/office/drawing/2014/main" id="{1062BB12-3201-49D9-82E4-C1BD8D458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844"/>
            <a:ext cx="9144000" cy="4319222"/>
          </a:xfrm>
          <a:prstGeom prst="rect">
            <a:avLst/>
          </a:prstGeom>
        </p:spPr>
      </p:pic>
    </p:spTree>
    <p:extLst>
      <p:ext uri="{BB962C8B-B14F-4D97-AF65-F5344CB8AC3E}">
        <p14:creationId xmlns:p14="http://schemas.microsoft.com/office/powerpoint/2010/main" val="23534388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3B6-4D89-428C-8F98-970FB798EAD8}"/>
              </a:ext>
            </a:extLst>
          </p:cNvPr>
          <p:cNvSpPr>
            <a:spLocks noGrp="1"/>
          </p:cNvSpPr>
          <p:nvPr>
            <p:ph type="title"/>
          </p:nvPr>
        </p:nvSpPr>
        <p:spPr/>
        <p:txBody>
          <a:bodyPr/>
          <a:lstStyle/>
          <a:p>
            <a:r>
              <a:rPr lang="en-US" dirty="0"/>
              <a:t>Query result in Athena</a:t>
            </a:r>
          </a:p>
        </p:txBody>
      </p:sp>
      <p:pic>
        <p:nvPicPr>
          <p:cNvPr id="4" name="Picture 3" descr="A screenshot of a computer&#10;&#10;Description automatically generated">
            <a:extLst>
              <a:ext uri="{FF2B5EF4-FFF2-40B4-BE49-F238E27FC236}">
                <a16:creationId xmlns:a16="http://schemas.microsoft.com/office/drawing/2014/main" id="{4793A4B5-8359-4FB6-BF6B-6706DC6C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758"/>
            <a:ext cx="9144000" cy="4180742"/>
          </a:xfrm>
          <a:prstGeom prst="rect">
            <a:avLst/>
          </a:prstGeom>
        </p:spPr>
      </p:pic>
    </p:spTree>
    <p:extLst>
      <p:ext uri="{BB962C8B-B14F-4D97-AF65-F5344CB8AC3E}">
        <p14:creationId xmlns:p14="http://schemas.microsoft.com/office/powerpoint/2010/main" val="185650281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C83E-1708-4CAB-8841-48721905583E}"/>
              </a:ext>
            </a:extLst>
          </p:cNvPr>
          <p:cNvSpPr>
            <a:spLocks noGrp="1"/>
          </p:cNvSpPr>
          <p:nvPr>
            <p:ph type="title"/>
          </p:nvPr>
        </p:nvSpPr>
        <p:spPr/>
        <p:txBody>
          <a:bodyPr/>
          <a:lstStyle/>
          <a:p>
            <a:r>
              <a:rPr lang="en-US" dirty="0"/>
              <a:t>Connecting to Power BI using Redshift</a:t>
            </a:r>
          </a:p>
        </p:txBody>
      </p:sp>
      <p:pic>
        <p:nvPicPr>
          <p:cNvPr id="6" name="Picture 5" descr="Graphical user interface, text, application&#10;&#10;Description automatically generated">
            <a:extLst>
              <a:ext uri="{FF2B5EF4-FFF2-40B4-BE49-F238E27FC236}">
                <a16:creationId xmlns:a16="http://schemas.microsoft.com/office/drawing/2014/main" id="{2B53D15C-A020-4A64-94C5-F351C8570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0"/>
            <a:ext cx="4663271" cy="514350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0415D2D2-DA07-449D-AAD3-E3EA21504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7731"/>
            <a:ext cx="4572000" cy="1745770"/>
          </a:xfrm>
          <a:prstGeom prst="rect">
            <a:avLst/>
          </a:prstGeom>
        </p:spPr>
      </p:pic>
    </p:spTree>
    <p:extLst>
      <p:ext uri="{BB962C8B-B14F-4D97-AF65-F5344CB8AC3E}">
        <p14:creationId xmlns:p14="http://schemas.microsoft.com/office/powerpoint/2010/main" val="599008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2405-8644-4990-BBAA-D9E6B1E3C15D}"/>
              </a:ext>
            </a:extLst>
          </p:cNvPr>
          <p:cNvSpPr>
            <a:spLocks noGrp="1"/>
          </p:cNvSpPr>
          <p:nvPr>
            <p:ph type="title"/>
          </p:nvPr>
        </p:nvSpPr>
        <p:spPr>
          <a:xfrm>
            <a:off x="730000" y="1318650"/>
            <a:ext cx="2258012" cy="1687200"/>
          </a:xfrm>
        </p:spPr>
        <p:txBody>
          <a:bodyPr/>
          <a:lstStyle/>
          <a:p>
            <a:r>
              <a:rPr lang="en-US" dirty="0"/>
              <a:t>Loading</a:t>
            </a:r>
            <a:br>
              <a:rPr lang="en-US" dirty="0"/>
            </a:br>
            <a:r>
              <a:rPr lang="en-US" dirty="0"/>
              <a:t>Data in </a:t>
            </a:r>
            <a:br>
              <a:rPr lang="en-US" dirty="0"/>
            </a:br>
            <a:r>
              <a:rPr lang="en-US" dirty="0"/>
              <a:t>Power BI</a:t>
            </a:r>
          </a:p>
        </p:txBody>
      </p:sp>
      <p:pic>
        <p:nvPicPr>
          <p:cNvPr id="6" name="Picture 5" descr="Graphical user interface, table&#10;&#10;Description automatically generated">
            <a:extLst>
              <a:ext uri="{FF2B5EF4-FFF2-40B4-BE49-F238E27FC236}">
                <a16:creationId xmlns:a16="http://schemas.microsoft.com/office/drawing/2014/main" id="{A761DB29-F836-4B19-A105-C597E6C61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012" y="0"/>
            <a:ext cx="6155989" cy="5143500"/>
          </a:xfrm>
          <a:prstGeom prst="rect">
            <a:avLst/>
          </a:prstGeom>
        </p:spPr>
      </p:pic>
    </p:spTree>
    <p:extLst>
      <p:ext uri="{BB962C8B-B14F-4D97-AF65-F5344CB8AC3E}">
        <p14:creationId xmlns:p14="http://schemas.microsoft.com/office/powerpoint/2010/main" val="3384804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t="20071" b="20065"/>
          <a:stretch/>
        </p:blipFill>
        <p:spPr>
          <a:xfrm>
            <a:off x="25" y="11280"/>
            <a:ext cx="9143982" cy="3201930"/>
          </a:xfrm>
          <a:prstGeom prst="flowChartDocument">
            <a:avLst/>
          </a:prstGeom>
          <a:noFill/>
          <a:ln>
            <a:noFill/>
          </a:ln>
        </p:spPr>
      </p:pic>
      <p:sp>
        <p:nvSpPr>
          <p:cNvPr id="368" name="Google Shape;368;p66"/>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algn="ctr"/>
            <a:r>
              <a:rPr lang="en-US" dirty="0"/>
              <a:t>Storytelling using Power BI</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998D55A0-2C1A-4700-98F6-C8135FFD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524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chart, application, pie chart&#10;&#10;Description automatically generated">
            <a:extLst>
              <a:ext uri="{FF2B5EF4-FFF2-40B4-BE49-F238E27FC236}">
                <a16:creationId xmlns:a16="http://schemas.microsoft.com/office/drawing/2014/main" id="{9535977A-B386-470F-B171-FD5ADBF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066"/>
            <a:ext cx="9144001" cy="5128434"/>
          </a:xfrm>
          <a:prstGeom prst="rect">
            <a:avLst/>
          </a:prstGeom>
        </p:spPr>
      </p:pic>
    </p:spTree>
    <p:extLst>
      <p:ext uri="{BB962C8B-B14F-4D97-AF65-F5344CB8AC3E}">
        <p14:creationId xmlns:p14="http://schemas.microsoft.com/office/powerpoint/2010/main" val="3618741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74CB-1099-43C9-AF92-8A5F9F9524C5}"/>
              </a:ext>
            </a:extLst>
          </p:cNvPr>
          <p:cNvSpPr>
            <a:spLocks noGrp="1"/>
          </p:cNvSpPr>
          <p:nvPr>
            <p:ph type="ctrTitle"/>
          </p:nvPr>
        </p:nvSpPr>
        <p:spPr/>
        <p:txBody>
          <a:bodyPr/>
          <a:lstStyle/>
          <a:p>
            <a:r>
              <a:rPr lang="en-US" dirty="0"/>
              <a:t>Deployment of ML Model using Flask</a:t>
            </a:r>
          </a:p>
        </p:txBody>
      </p:sp>
    </p:spTree>
    <p:extLst>
      <p:ext uri="{BB962C8B-B14F-4D97-AF65-F5344CB8AC3E}">
        <p14:creationId xmlns:p14="http://schemas.microsoft.com/office/powerpoint/2010/main" val="66848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0"/>
          <p:cNvSpPr txBox="1">
            <a:spLocks noGrp="1"/>
          </p:cNvSpPr>
          <p:nvPr>
            <p:ph type="body" idx="1"/>
          </p:nvPr>
        </p:nvSpPr>
        <p:spPr>
          <a:xfrm>
            <a:off x="595807" y="1305152"/>
            <a:ext cx="7688700" cy="77968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a:t>Using various data manipulation method using python to understand the variables which are significant in predicting the price of a used car</a:t>
            </a:r>
            <a:endParaRPr/>
          </a:p>
        </p:txBody>
      </p:sp>
      <p:sp>
        <p:nvSpPr>
          <p:cNvPr id="337" name="Google Shape;337;p60"/>
          <p:cNvSpPr txBox="1">
            <a:spLocks noGrp="1"/>
          </p:cNvSpPr>
          <p:nvPr>
            <p:ph type="title"/>
          </p:nvPr>
        </p:nvSpPr>
        <p:spPr>
          <a:xfrm>
            <a:off x="260253" y="574171"/>
            <a:ext cx="8883747"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a:latin typeface="Lato"/>
                <a:ea typeface="Lato"/>
                <a:cs typeface="Lato"/>
                <a:sym typeface="Lato"/>
              </a:rPr>
              <a:t>Which variables are significant in predicting the price of a used car?</a:t>
            </a:r>
            <a:endParaRPr sz="2100">
              <a:latin typeface="Lato"/>
              <a:ea typeface="Lato"/>
              <a:cs typeface="Lato"/>
              <a:sym typeface="Lato"/>
            </a:endParaRPr>
          </a:p>
        </p:txBody>
      </p:sp>
      <p:pic>
        <p:nvPicPr>
          <p:cNvPr id="5" name="Picture 4">
            <a:extLst>
              <a:ext uri="{FF2B5EF4-FFF2-40B4-BE49-F238E27FC236}">
                <a16:creationId xmlns:a16="http://schemas.microsoft.com/office/drawing/2014/main" id="{FB4B9F15-332D-483C-839B-427198F3D67A}"/>
              </a:ext>
            </a:extLst>
          </p:cNvPr>
          <p:cNvPicPr/>
          <p:nvPr/>
        </p:nvPicPr>
        <p:blipFill>
          <a:blip r:embed="rId3"/>
          <a:stretch>
            <a:fillRect/>
          </a:stretch>
        </p:blipFill>
        <p:spPr>
          <a:xfrm>
            <a:off x="595807" y="2084831"/>
            <a:ext cx="3244673" cy="2311322"/>
          </a:xfrm>
          <a:prstGeom prst="rect">
            <a:avLst/>
          </a:prstGeom>
        </p:spPr>
      </p:pic>
      <p:pic>
        <p:nvPicPr>
          <p:cNvPr id="6" name="Picture 5">
            <a:extLst>
              <a:ext uri="{FF2B5EF4-FFF2-40B4-BE49-F238E27FC236}">
                <a16:creationId xmlns:a16="http://schemas.microsoft.com/office/drawing/2014/main" id="{52D0BCA4-71A2-4B97-9237-33A8CCB45442}"/>
              </a:ext>
            </a:extLst>
          </p:cNvPr>
          <p:cNvPicPr/>
          <p:nvPr/>
        </p:nvPicPr>
        <p:blipFill>
          <a:blip r:embed="rId4"/>
          <a:stretch>
            <a:fillRect/>
          </a:stretch>
        </p:blipFill>
        <p:spPr>
          <a:xfrm>
            <a:off x="4702126" y="2084831"/>
            <a:ext cx="3442185" cy="218503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57968A8A-433C-4070-AD68-B56AF2AF8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398" cy="5143500"/>
          </a:xfrm>
          <a:prstGeom prst="rect">
            <a:avLst/>
          </a:prstGeom>
        </p:spPr>
      </p:pic>
    </p:spTree>
    <p:extLst>
      <p:ext uri="{BB962C8B-B14F-4D97-AF65-F5344CB8AC3E}">
        <p14:creationId xmlns:p14="http://schemas.microsoft.com/office/powerpoint/2010/main" val="2742556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139847D7-7B08-471B-87ED-D97D57B7A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3999" cy="5143499"/>
          </a:xfrm>
          <a:prstGeom prst="rect">
            <a:avLst/>
          </a:prstGeom>
        </p:spPr>
      </p:pic>
    </p:spTree>
    <p:extLst>
      <p:ext uri="{BB962C8B-B14F-4D97-AF65-F5344CB8AC3E}">
        <p14:creationId xmlns:p14="http://schemas.microsoft.com/office/powerpoint/2010/main" val="1200093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1" name="Google Shape;421;p73"/>
          <p:cNvCxnSpPr/>
          <p:nvPr/>
        </p:nvCxnSpPr>
        <p:spPr>
          <a:xfrm>
            <a:off x="4083149" y="2880150"/>
            <a:ext cx="4650900" cy="0"/>
          </a:xfrm>
          <a:prstGeom prst="straightConnector1">
            <a:avLst/>
          </a:prstGeom>
          <a:noFill/>
          <a:ln w="38100" cap="flat" cmpd="sng">
            <a:solidFill>
              <a:srgbClr val="666666"/>
            </a:solidFill>
            <a:prstDash val="solid"/>
            <a:round/>
            <a:headEnd type="none" w="med" len="med"/>
            <a:tailEnd type="none" w="med" len="med"/>
          </a:ln>
        </p:spPr>
      </p:cxnSp>
      <p:cxnSp>
        <p:nvCxnSpPr>
          <p:cNvPr id="422" name="Google Shape;422;p73"/>
          <p:cNvCxnSpPr>
            <a:cxnSpLocks/>
          </p:cNvCxnSpPr>
          <p:nvPr/>
        </p:nvCxnSpPr>
        <p:spPr>
          <a:xfrm>
            <a:off x="595338" y="2880150"/>
            <a:ext cx="3743417" cy="0"/>
          </a:xfrm>
          <a:prstGeom prst="straightConnector1">
            <a:avLst/>
          </a:prstGeom>
          <a:noFill/>
          <a:ln w="38100" cap="flat" cmpd="sng">
            <a:solidFill>
              <a:srgbClr val="B7B7B7"/>
            </a:solidFill>
            <a:prstDash val="solid"/>
            <a:round/>
            <a:headEnd type="none" w="med" len="med"/>
            <a:tailEnd type="none" w="med" len="med"/>
          </a:ln>
        </p:spPr>
      </p:cxnSp>
      <p:sp>
        <p:nvSpPr>
          <p:cNvPr id="423" name="Google Shape;423;p73"/>
          <p:cNvSpPr txBox="1">
            <a:spLocks noGrp="1"/>
          </p:cNvSpPr>
          <p:nvPr>
            <p:ph type="title"/>
          </p:nvPr>
        </p:nvSpPr>
        <p:spPr>
          <a:xfrm>
            <a:off x="698702" y="120652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Roadmap</a:t>
            </a:r>
            <a:endParaRPr sz="3000"/>
          </a:p>
        </p:txBody>
      </p:sp>
      <p:grpSp>
        <p:nvGrpSpPr>
          <p:cNvPr id="424" name="Google Shape;424;p73"/>
          <p:cNvGrpSpPr/>
          <p:nvPr/>
        </p:nvGrpSpPr>
        <p:grpSpPr>
          <a:xfrm>
            <a:off x="5719404" y="2580491"/>
            <a:ext cx="1040700" cy="1039104"/>
            <a:chOff x="5293201" y="2678680"/>
            <a:chExt cx="1040700" cy="1039104"/>
          </a:xfrm>
        </p:grpSpPr>
        <p:sp>
          <p:nvSpPr>
            <p:cNvPr id="425" name="Google Shape;425;p73"/>
            <p:cNvSpPr txBox="1"/>
            <p:nvPr/>
          </p:nvSpPr>
          <p:spPr>
            <a:xfrm>
              <a:off x="5297801" y="2856485"/>
              <a:ext cx="1029000" cy="861300"/>
            </a:xfrm>
            <a:prstGeom prst="rect">
              <a:avLst/>
            </a:prstGeom>
            <a:solidFill>
              <a:srgbClr val="F3F3F3"/>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accent1"/>
                  </a:solidFill>
                  <a:latin typeface="Lato"/>
                  <a:ea typeface="Lato"/>
                  <a:cs typeface="Lato"/>
                  <a:sym typeface="Lato"/>
                </a:rPr>
                <a:t>Review the ML Algorithms and Data Analysis using Big Data Tools</a:t>
              </a:r>
              <a:endParaRPr sz="1000">
                <a:solidFill>
                  <a:schemeClr val="accent1"/>
                </a:solidFill>
                <a:latin typeface="Lato"/>
                <a:ea typeface="Lato"/>
                <a:cs typeface="Lato"/>
                <a:sym typeface="Lato"/>
              </a:endParaRPr>
            </a:p>
          </p:txBody>
        </p:sp>
        <p:sp>
          <p:nvSpPr>
            <p:cNvPr id="426" name="Google Shape;426;p73"/>
            <p:cNvSpPr txBox="1"/>
            <p:nvPr/>
          </p:nvSpPr>
          <p:spPr>
            <a:xfrm>
              <a:off x="5293201" y="2678680"/>
              <a:ext cx="10407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6th Week</a:t>
              </a:r>
            </a:p>
          </p:txBody>
        </p:sp>
      </p:grpSp>
      <p:grpSp>
        <p:nvGrpSpPr>
          <p:cNvPr id="427" name="Google Shape;427;p73"/>
          <p:cNvGrpSpPr/>
          <p:nvPr/>
        </p:nvGrpSpPr>
        <p:grpSpPr>
          <a:xfrm>
            <a:off x="4627378" y="2022253"/>
            <a:ext cx="1029017" cy="1318824"/>
            <a:chOff x="6415277" y="2678680"/>
            <a:chExt cx="1029017" cy="1039007"/>
          </a:xfrm>
        </p:grpSpPr>
        <p:sp>
          <p:nvSpPr>
            <p:cNvPr id="428" name="Google Shape;428;p73"/>
            <p:cNvSpPr txBox="1"/>
            <p:nvPr/>
          </p:nvSpPr>
          <p:spPr>
            <a:xfrm>
              <a:off x="6415277"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Model Building using Machine Learning</a:t>
              </a:r>
              <a:endParaRPr sz="1100">
                <a:solidFill>
                  <a:srgbClr val="FFFFFF"/>
                </a:solidFill>
                <a:latin typeface="Lato"/>
                <a:ea typeface="Lato"/>
                <a:cs typeface="Lato"/>
                <a:sym typeface="Lato"/>
              </a:endParaRPr>
            </a:p>
          </p:txBody>
        </p:sp>
        <p:sp>
          <p:nvSpPr>
            <p:cNvPr id="429" name="Google Shape;429;p73"/>
            <p:cNvSpPr txBox="1"/>
            <p:nvPr/>
          </p:nvSpPr>
          <p:spPr>
            <a:xfrm>
              <a:off x="6415294"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5th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0" name="Google Shape;430;p73"/>
          <p:cNvGrpSpPr/>
          <p:nvPr/>
        </p:nvGrpSpPr>
        <p:grpSpPr>
          <a:xfrm>
            <a:off x="2411104" y="2022253"/>
            <a:ext cx="1029011" cy="1318824"/>
            <a:chOff x="7532731" y="2678680"/>
            <a:chExt cx="1029011" cy="1039104"/>
          </a:xfrm>
        </p:grpSpPr>
        <p:sp>
          <p:nvSpPr>
            <p:cNvPr id="431" name="Google Shape;431;p73"/>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Data Visualization using Python and EDA</a:t>
              </a:r>
              <a:endParaRPr sz="1100">
                <a:solidFill>
                  <a:srgbClr val="FFFFFF"/>
                </a:solidFill>
                <a:latin typeface="Lato"/>
                <a:ea typeface="Lato"/>
                <a:cs typeface="Lato"/>
                <a:sym typeface="Lato"/>
              </a:endParaRPr>
            </a:p>
          </p:txBody>
        </p:sp>
        <p:sp>
          <p:nvSpPr>
            <p:cNvPr id="432" name="Google Shape;432;p73"/>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3rd</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3" name="Google Shape;433;p73"/>
          <p:cNvGrpSpPr/>
          <p:nvPr/>
        </p:nvGrpSpPr>
        <p:grpSpPr>
          <a:xfrm>
            <a:off x="3514052" y="2555364"/>
            <a:ext cx="1029024" cy="1381612"/>
            <a:chOff x="4180373" y="2678680"/>
            <a:chExt cx="1029024" cy="1141082"/>
          </a:xfrm>
        </p:grpSpPr>
        <p:sp>
          <p:nvSpPr>
            <p:cNvPr id="434" name="Google Shape;434;p73"/>
            <p:cNvSpPr txBox="1"/>
            <p:nvPr/>
          </p:nvSpPr>
          <p:spPr>
            <a:xfrm>
              <a:off x="4180373" y="2856386"/>
              <a:ext cx="1029000" cy="963376"/>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Visualization using Power BI and Model Building using Machine Learning</a:t>
              </a:r>
              <a:endParaRPr sz="1100">
                <a:solidFill>
                  <a:srgbClr val="FFFFFF"/>
                </a:solidFill>
                <a:latin typeface="Lato"/>
                <a:ea typeface="Lato"/>
                <a:cs typeface="Lato"/>
                <a:sym typeface="Lato"/>
              </a:endParaRPr>
            </a:p>
          </p:txBody>
        </p:sp>
        <p:sp>
          <p:nvSpPr>
            <p:cNvPr id="435" name="Google Shape;435;p73"/>
            <p:cNvSpPr txBox="1"/>
            <p:nvPr/>
          </p:nvSpPr>
          <p:spPr>
            <a:xfrm>
              <a:off x="4180397" y="2678680"/>
              <a:ext cx="1029000" cy="164101"/>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4th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endParaRPr lang="en-GB" sz="700">
                <a:solidFill>
                  <a:srgbClr val="FFFFFF"/>
                </a:solidFill>
                <a:latin typeface="Raleway"/>
                <a:ea typeface="Raleway"/>
                <a:cs typeface="Raleway"/>
                <a:sym typeface="Raleway"/>
              </a:endParaRPr>
            </a:p>
          </p:txBody>
        </p:sp>
      </p:grpSp>
      <p:grpSp>
        <p:nvGrpSpPr>
          <p:cNvPr id="436" name="Google Shape;436;p73"/>
          <p:cNvGrpSpPr/>
          <p:nvPr/>
        </p:nvGrpSpPr>
        <p:grpSpPr>
          <a:xfrm>
            <a:off x="6824917" y="2022252"/>
            <a:ext cx="1029028" cy="1039008"/>
            <a:chOff x="3062921" y="2678680"/>
            <a:chExt cx="1029028" cy="1039008"/>
          </a:xfrm>
        </p:grpSpPr>
        <p:sp>
          <p:nvSpPr>
            <p:cNvPr id="437" name="Google Shape;437;p73"/>
            <p:cNvSpPr txBox="1"/>
            <p:nvPr/>
          </p:nvSpPr>
          <p:spPr>
            <a:xfrm>
              <a:off x="3062921" y="2856388"/>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Testing and Data Analysis on Cloud</a:t>
              </a:r>
              <a:endParaRPr sz="1100">
                <a:solidFill>
                  <a:srgbClr val="FFFFFF"/>
                </a:solidFill>
                <a:latin typeface="Lato"/>
                <a:ea typeface="Lato"/>
                <a:cs typeface="Lato"/>
                <a:sym typeface="Lato"/>
              </a:endParaRPr>
            </a:p>
          </p:txBody>
        </p:sp>
        <p:sp>
          <p:nvSpPr>
            <p:cNvPr id="438" name="Google Shape;438;p73"/>
            <p:cNvSpPr txBox="1"/>
            <p:nvPr/>
          </p:nvSpPr>
          <p:spPr>
            <a:xfrm>
              <a:off x="3062949" y="2678680"/>
              <a:ext cx="1029000" cy="1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7th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9" name="Google Shape;439;p73"/>
          <p:cNvGrpSpPr/>
          <p:nvPr/>
        </p:nvGrpSpPr>
        <p:grpSpPr>
          <a:xfrm>
            <a:off x="1313294" y="2555363"/>
            <a:ext cx="1029000" cy="1381612"/>
            <a:chOff x="1945500" y="2678680"/>
            <a:chExt cx="1029000" cy="1143123"/>
          </a:xfrm>
        </p:grpSpPr>
        <p:sp>
          <p:nvSpPr>
            <p:cNvPr id="440" name="Google Shape;440;p73"/>
            <p:cNvSpPr txBox="1"/>
            <p:nvPr/>
          </p:nvSpPr>
          <p:spPr>
            <a:xfrm>
              <a:off x="1945500" y="2856375"/>
              <a:ext cx="1029000" cy="96542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Analysis using SQL and Python for Statistics and Hypothesis Testing </a:t>
              </a:r>
              <a:endParaRPr sz="1100">
                <a:solidFill>
                  <a:srgbClr val="FFFFFF"/>
                </a:solidFill>
                <a:latin typeface="Lato"/>
                <a:ea typeface="Lato"/>
                <a:cs typeface="Lato"/>
                <a:sym typeface="Lato"/>
              </a:endParaRPr>
            </a:p>
          </p:txBody>
        </p:sp>
        <p:sp>
          <p:nvSpPr>
            <p:cNvPr id="441" name="Google Shape;441;p73"/>
            <p:cNvSpPr txBox="1"/>
            <p:nvPr/>
          </p:nvSpPr>
          <p:spPr>
            <a:xfrm>
              <a:off x="1945500"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algn="ctr"/>
              <a:r>
                <a:rPr lang="en-GB" sz="1100" b="1">
                  <a:solidFill>
                    <a:srgbClr val="FFFFFF"/>
                  </a:solidFill>
                  <a:latin typeface="Raleway"/>
                  <a:ea typeface="Raleway"/>
                  <a:cs typeface="Raleway"/>
                  <a:sym typeface="Raleway"/>
                </a:rPr>
                <a:t>2nd Week</a:t>
              </a:r>
              <a:endParaRPr sz="1100" b="1">
                <a:solidFill>
                  <a:srgbClr val="FFFFFF"/>
                </a:solidFill>
                <a:latin typeface="Raleway"/>
                <a:ea typeface="Raleway"/>
                <a:cs typeface="Raleway"/>
                <a:sym typeface="Raleway"/>
              </a:endParaRPr>
            </a:p>
          </p:txBody>
        </p:sp>
      </p:grpSp>
      <p:grpSp>
        <p:nvGrpSpPr>
          <p:cNvPr id="442" name="Google Shape;442;p73"/>
          <p:cNvGrpSpPr/>
          <p:nvPr/>
        </p:nvGrpSpPr>
        <p:grpSpPr>
          <a:xfrm>
            <a:off x="210056" y="2022251"/>
            <a:ext cx="1029012" cy="1452467"/>
            <a:chOff x="828040" y="2678679"/>
            <a:chExt cx="1029012" cy="1144402"/>
          </a:xfrm>
        </p:grpSpPr>
        <p:sp>
          <p:nvSpPr>
            <p:cNvPr id="443" name="Google Shape;443;p73"/>
            <p:cNvSpPr txBox="1"/>
            <p:nvPr/>
          </p:nvSpPr>
          <p:spPr>
            <a:xfrm>
              <a:off x="828040" y="2856483"/>
              <a:ext cx="1029000" cy="9665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Understanding the Data Domain and Data Set and using Python for Data Manipulation</a:t>
              </a:r>
              <a:endParaRPr sz="1100">
                <a:solidFill>
                  <a:srgbClr val="FFFFFF"/>
                </a:solidFill>
                <a:latin typeface="Lato"/>
                <a:ea typeface="Lato"/>
                <a:cs typeface="Lato"/>
                <a:sym typeface="Lato"/>
              </a:endParaRPr>
            </a:p>
          </p:txBody>
        </p:sp>
        <p:sp>
          <p:nvSpPr>
            <p:cNvPr id="444" name="Google Shape;444;p73"/>
            <p:cNvSpPr txBox="1"/>
            <p:nvPr/>
          </p:nvSpPr>
          <p:spPr>
            <a:xfrm>
              <a:off x="828040" y="2678679"/>
              <a:ext cx="1029012" cy="164097"/>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FFFFFF"/>
                  </a:solidFill>
                  <a:latin typeface="Raleway"/>
                  <a:ea typeface="Raleway"/>
                  <a:cs typeface="Raleway"/>
                  <a:sym typeface="Raleway"/>
                </a:rPr>
                <a:t>1st Week</a:t>
              </a:r>
              <a:endParaRPr sz="1100" b="1">
                <a:solidFill>
                  <a:srgbClr val="FFFFFF"/>
                </a:solidFill>
                <a:latin typeface="Raleway"/>
                <a:ea typeface="Raleway"/>
                <a:cs typeface="Raleway"/>
                <a:sym typeface="Raleway"/>
              </a:endParaRPr>
            </a:p>
          </p:txBody>
        </p:sp>
      </p:grpSp>
      <p:grpSp>
        <p:nvGrpSpPr>
          <p:cNvPr id="445" name="Google Shape;445;p73"/>
          <p:cNvGrpSpPr/>
          <p:nvPr/>
        </p:nvGrpSpPr>
        <p:grpSpPr>
          <a:xfrm rot="19923096">
            <a:off x="5899752" y="1643415"/>
            <a:ext cx="1357233" cy="1312853"/>
            <a:chOff x="3588475" y="2010171"/>
            <a:chExt cx="1308176" cy="1265400"/>
          </a:xfrm>
        </p:grpSpPr>
        <p:sp>
          <p:nvSpPr>
            <p:cNvPr id="446" name="Google Shape;446;p73"/>
            <p:cNvSpPr/>
            <p:nvPr/>
          </p:nvSpPr>
          <p:spPr>
            <a:xfrm>
              <a:off x="3588475" y="2010171"/>
              <a:ext cx="1265400" cy="1265400"/>
            </a:xfrm>
            <a:prstGeom prst="blockArc">
              <a:avLst>
                <a:gd name="adj1" fmla="val 10969895"/>
                <a:gd name="adj2" fmla="val 21145742"/>
                <a:gd name="adj3" fmla="val 470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3"/>
            <p:cNvSpPr/>
            <p:nvPr/>
          </p:nvSpPr>
          <p:spPr>
            <a:xfrm rot="10264840">
              <a:off x="4745726" y="2501027"/>
              <a:ext cx="150925" cy="143128"/>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73"/>
          <p:cNvGrpSpPr/>
          <p:nvPr/>
        </p:nvGrpSpPr>
        <p:grpSpPr>
          <a:xfrm rot="9217042">
            <a:off x="6056666" y="2719034"/>
            <a:ext cx="1357233" cy="1312853"/>
            <a:chOff x="3588475" y="2010171"/>
            <a:chExt cx="1308176" cy="1265400"/>
          </a:xfrm>
        </p:grpSpPr>
        <p:sp>
          <p:nvSpPr>
            <p:cNvPr id="449" name="Google Shape;449;p73"/>
            <p:cNvSpPr/>
            <p:nvPr/>
          </p:nvSpPr>
          <p:spPr>
            <a:xfrm rot="21204506">
              <a:off x="3588475" y="2010171"/>
              <a:ext cx="1265400" cy="1265400"/>
            </a:xfrm>
            <a:prstGeom prst="blockArc">
              <a:avLst>
                <a:gd name="adj1" fmla="val 10846551"/>
                <a:gd name="adj2" fmla="val 21145742"/>
                <a:gd name="adj3" fmla="val 470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3"/>
            <p:cNvSpPr/>
            <p:nvPr/>
          </p:nvSpPr>
          <p:spPr>
            <a:xfrm rot="10264840">
              <a:off x="4745726" y="2501027"/>
              <a:ext cx="150925" cy="143128"/>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30;p73">
            <a:extLst>
              <a:ext uri="{FF2B5EF4-FFF2-40B4-BE49-F238E27FC236}">
                <a16:creationId xmlns:a16="http://schemas.microsoft.com/office/drawing/2014/main" id="{18A0B3D7-4D7D-4865-AB70-69D9D3E68E0F}"/>
              </a:ext>
            </a:extLst>
          </p:cNvPr>
          <p:cNvGrpSpPr/>
          <p:nvPr/>
        </p:nvGrpSpPr>
        <p:grpSpPr>
          <a:xfrm>
            <a:off x="7920162" y="2566884"/>
            <a:ext cx="1029011" cy="1039104"/>
            <a:chOff x="7532731" y="2678680"/>
            <a:chExt cx="1029011" cy="1039104"/>
          </a:xfrm>
        </p:grpSpPr>
        <p:sp>
          <p:nvSpPr>
            <p:cNvPr id="33" name="Google Shape;431;p73">
              <a:extLst>
                <a:ext uri="{FF2B5EF4-FFF2-40B4-BE49-F238E27FC236}">
                  <a16:creationId xmlns:a16="http://schemas.microsoft.com/office/drawing/2014/main" id="{0636CD07-E25B-41BA-9B91-F36191413A64}"/>
                </a:ext>
              </a:extLst>
            </p:cNvPr>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Deployment of Models using Flask</a:t>
              </a:r>
              <a:endParaRPr sz="1100">
                <a:solidFill>
                  <a:srgbClr val="FFFFFF"/>
                </a:solidFill>
                <a:latin typeface="Lato"/>
                <a:ea typeface="Lato"/>
                <a:cs typeface="Lato"/>
                <a:sym typeface="Lato"/>
              </a:endParaRPr>
            </a:p>
          </p:txBody>
        </p:sp>
        <p:sp>
          <p:nvSpPr>
            <p:cNvPr id="34" name="Google Shape;432;p73">
              <a:extLst>
                <a:ext uri="{FF2B5EF4-FFF2-40B4-BE49-F238E27FC236}">
                  <a16:creationId xmlns:a16="http://schemas.microsoft.com/office/drawing/2014/main" id="{4D8E0DFD-0068-402E-823C-1E3DB1A4041B}"/>
                </a:ext>
              </a:extLst>
            </p:cNvPr>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8th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sp>
        <p:nvSpPr>
          <p:cNvPr id="39" name="Google Shape;438;p73">
            <a:extLst>
              <a:ext uri="{FF2B5EF4-FFF2-40B4-BE49-F238E27FC236}">
                <a16:creationId xmlns:a16="http://schemas.microsoft.com/office/drawing/2014/main" id="{3E603C21-9D92-4E2A-8C5B-D32E9207282B}"/>
              </a:ext>
            </a:extLst>
          </p:cNvPr>
          <p:cNvSpPr txBox="1"/>
          <p:nvPr/>
        </p:nvSpPr>
        <p:spPr>
          <a:xfrm>
            <a:off x="7920162" y="4395809"/>
            <a:ext cx="1029000" cy="426287"/>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dirty="0">
                <a:ln>
                  <a:noFill/>
                </a:ln>
                <a:solidFill>
                  <a:srgbClr val="FFFFFF"/>
                </a:solidFill>
                <a:effectLst/>
                <a:uLnTx/>
                <a:uFillTx/>
                <a:latin typeface="Raleway"/>
                <a:ea typeface="Raleway"/>
                <a:cs typeface="Raleway"/>
                <a:sym typeface="Raleway"/>
              </a:rPr>
              <a:t>Present Checkpoint</a:t>
            </a:r>
          </a:p>
        </p:txBody>
      </p:sp>
      <p:cxnSp>
        <p:nvCxnSpPr>
          <p:cNvPr id="8" name="Straight Arrow Connector 7">
            <a:extLst>
              <a:ext uri="{FF2B5EF4-FFF2-40B4-BE49-F238E27FC236}">
                <a16:creationId xmlns:a16="http://schemas.microsoft.com/office/drawing/2014/main" id="{09236FE6-1A97-449F-ACAD-D57DAC02F93B}"/>
              </a:ext>
            </a:extLst>
          </p:cNvPr>
          <p:cNvCxnSpPr>
            <a:cxnSpLocks/>
            <a:stCxn id="33" idx="2"/>
          </p:cNvCxnSpPr>
          <p:nvPr/>
        </p:nvCxnSpPr>
        <p:spPr>
          <a:xfrm>
            <a:off x="8434662" y="3605988"/>
            <a:ext cx="0" cy="76906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34B6-D12D-4615-99B6-E049721AED9B}"/>
              </a:ext>
            </a:extLst>
          </p:cNvPr>
          <p:cNvSpPr>
            <a:spLocks noGrp="1"/>
          </p:cNvSpPr>
          <p:nvPr>
            <p:ph type="ctrTitle"/>
          </p:nvPr>
        </p:nvSpPr>
        <p:spPr>
          <a:xfrm>
            <a:off x="436825" y="901200"/>
            <a:ext cx="4353224" cy="3341100"/>
          </a:xfrm>
        </p:spPr>
        <p:txBody>
          <a:bodyPr/>
          <a:lstStyle/>
          <a:p>
            <a:r>
              <a:rPr lang="en-US">
                <a:hlinkClick r:id="rId2"/>
              </a:rPr>
              <a:t>Project Repository</a:t>
            </a:r>
            <a:endParaRPr lang="en-US" sz="2800"/>
          </a:p>
        </p:txBody>
      </p:sp>
    </p:spTree>
    <p:extLst>
      <p:ext uri="{BB962C8B-B14F-4D97-AF65-F5344CB8AC3E}">
        <p14:creationId xmlns:p14="http://schemas.microsoft.com/office/powerpoint/2010/main" val="1560664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4"/>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25F5-C3FE-488E-AD19-A1626286C269}"/>
              </a:ext>
            </a:extLst>
          </p:cNvPr>
          <p:cNvSpPr>
            <a:spLocks noGrp="1"/>
          </p:cNvSpPr>
          <p:nvPr>
            <p:ph type="ctrTitle"/>
          </p:nvPr>
        </p:nvSpPr>
        <p:spPr/>
        <p:txBody>
          <a:bodyPr/>
          <a:lstStyle/>
          <a:p>
            <a:r>
              <a:rPr lang="en-US" dirty="0"/>
              <a:t>Q &amp; A</a:t>
            </a:r>
          </a:p>
        </p:txBody>
      </p:sp>
    </p:spTree>
    <p:extLst>
      <p:ext uri="{BB962C8B-B14F-4D97-AF65-F5344CB8AC3E}">
        <p14:creationId xmlns:p14="http://schemas.microsoft.com/office/powerpoint/2010/main" val="361400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8797B-29E2-4219-95F3-2BBA88ECD55B}"/>
              </a:ext>
            </a:extLst>
          </p:cNvPr>
          <p:cNvSpPr>
            <a:spLocks noGrp="1"/>
          </p:cNvSpPr>
          <p:nvPr>
            <p:ph type="body" idx="1"/>
          </p:nvPr>
        </p:nvSpPr>
        <p:spPr>
          <a:xfrm>
            <a:off x="585216" y="758270"/>
            <a:ext cx="7392222" cy="432208"/>
          </a:xfrm>
        </p:spPr>
        <p:txBody>
          <a:bodyPr/>
          <a:lstStyle/>
          <a:p>
            <a:pPr marL="146050" indent="0">
              <a:buNone/>
            </a:pPr>
            <a:r>
              <a:rPr lang="en-US" sz="1600">
                <a:solidFill>
                  <a:schemeClr val="bg2"/>
                </a:solidFill>
              </a:rPr>
              <a:t>Other variables that are significant in predicting the price of used car.</a:t>
            </a:r>
          </a:p>
        </p:txBody>
      </p:sp>
      <p:pic>
        <p:nvPicPr>
          <p:cNvPr id="4" name="Picture 3">
            <a:extLst>
              <a:ext uri="{FF2B5EF4-FFF2-40B4-BE49-F238E27FC236}">
                <a16:creationId xmlns:a16="http://schemas.microsoft.com/office/drawing/2014/main" id="{12872408-CF76-4E1E-B8CB-6FDE330DD297}"/>
              </a:ext>
            </a:extLst>
          </p:cNvPr>
          <p:cNvPicPr/>
          <p:nvPr/>
        </p:nvPicPr>
        <p:blipFill>
          <a:blip r:embed="rId2"/>
          <a:stretch>
            <a:fillRect/>
          </a:stretch>
        </p:blipFill>
        <p:spPr>
          <a:xfrm>
            <a:off x="37671" y="1626949"/>
            <a:ext cx="3099918" cy="2245360"/>
          </a:xfrm>
          <a:prstGeom prst="rect">
            <a:avLst/>
          </a:prstGeom>
        </p:spPr>
      </p:pic>
      <p:pic>
        <p:nvPicPr>
          <p:cNvPr id="5" name="Picture 4">
            <a:extLst>
              <a:ext uri="{FF2B5EF4-FFF2-40B4-BE49-F238E27FC236}">
                <a16:creationId xmlns:a16="http://schemas.microsoft.com/office/drawing/2014/main" id="{42D78D64-EAD7-4877-BFEC-4B15C7EA354F}"/>
              </a:ext>
            </a:extLst>
          </p:cNvPr>
          <p:cNvPicPr/>
          <p:nvPr/>
        </p:nvPicPr>
        <p:blipFill>
          <a:blip r:embed="rId3"/>
          <a:stretch>
            <a:fillRect/>
          </a:stretch>
        </p:blipFill>
        <p:spPr>
          <a:xfrm>
            <a:off x="6174729" y="1626948"/>
            <a:ext cx="2719070" cy="2187526"/>
          </a:xfrm>
          <a:prstGeom prst="rect">
            <a:avLst/>
          </a:prstGeom>
        </p:spPr>
      </p:pic>
      <p:pic>
        <p:nvPicPr>
          <p:cNvPr id="6" name="Picture 5">
            <a:extLst>
              <a:ext uri="{FF2B5EF4-FFF2-40B4-BE49-F238E27FC236}">
                <a16:creationId xmlns:a16="http://schemas.microsoft.com/office/drawing/2014/main" id="{F3D877C3-2C0F-4276-A9A0-2CAED564A6CA}"/>
              </a:ext>
            </a:extLst>
          </p:cNvPr>
          <p:cNvPicPr/>
          <p:nvPr/>
        </p:nvPicPr>
        <p:blipFill>
          <a:blip r:embed="rId4"/>
          <a:stretch>
            <a:fillRect/>
          </a:stretch>
        </p:blipFill>
        <p:spPr>
          <a:xfrm>
            <a:off x="3199910" y="1626948"/>
            <a:ext cx="2806503" cy="2245359"/>
          </a:xfrm>
          <a:prstGeom prst="rect">
            <a:avLst/>
          </a:prstGeom>
        </p:spPr>
      </p:pic>
    </p:spTree>
    <p:extLst>
      <p:ext uri="{BB962C8B-B14F-4D97-AF65-F5344CB8AC3E}">
        <p14:creationId xmlns:p14="http://schemas.microsoft.com/office/powerpoint/2010/main" val="45238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3DEA-7E8E-4D7A-8A04-F26B324AC142}"/>
              </a:ext>
            </a:extLst>
          </p:cNvPr>
          <p:cNvSpPr>
            <a:spLocks noGrp="1"/>
          </p:cNvSpPr>
          <p:nvPr>
            <p:ph type="title"/>
          </p:nvPr>
        </p:nvSpPr>
        <p:spPr>
          <a:xfrm>
            <a:off x="729450" y="535924"/>
            <a:ext cx="8292630" cy="658891"/>
          </a:xfrm>
        </p:spPr>
        <p:txBody>
          <a:bodyPr/>
          <a:lstStyle/>
          <a:p>
            <a:r>
              <a:rPr lang="en-US" sz="2600"/>
              <a:t>How well the variables describe the price of a car?</a:t>
            </a:r>
          </a:p>
        </p:txBody>
      </p:sp>
      <p:sp>
        <p:nvSpPr>
          <p:cNvPr id="3" name="Text Placeholder 2">
            <a:extLst>
              <a:ext uri="{FF2B5EF4-FFF2-40B4-BE49-F238E27FC236}">
                <a16:creationId xmlns:a16="http://schemas.microsoft.com/office/drawing/2014/main" id="{75B1E7C1-10CE-4AD7-ACC9-C2459B43ADBE}"/>
              </a:ext>
            </a:extLst>
          </p:cNvPr>
          <p:cNvSpPr>
            <a:spLocks noGrp="1"/>
          </p:cNvSpPr>
          <p:nvPr>
            <p:ph type="body" idx="1"/>
          </p:nvPr>
        </p:nvSpPr>
        <p:spPr>
          <a:xfrm>
            <a:off x="729450" y="1441200"/>
            <a:ext cx="4586262" cy="3166376"/>
          </a:xfrm>
        </p:spPr>
        <p:txBody>
          <a:bodyPr/>
          <a:lstStyle/>
          <a:p>
            <a:r>
              <a:rPr lang="en-US">
                <a:latin typeface="Lato" panose="020F0502020204030203" pitchFamily="34" charset="0"/>
                <a:ea typeface="Lato" panose="020F0502020204030203" pitchFamily="34" charset="0"/>
                <a:cs typeface="Lato" panose="020F0502020204030203" pitchFamily="34" charset="0"/>
              </a:rPr>
              <a:t>C</a:t>
            </a:r>
            <a:r>
              <a:rPr lang="en-US" b="0" i="0">
                <a:effectLst/>
                <a:latin typeface="Lato" panose="020F0502020204030203" pitchFamily="34" charset="0"/>
                <a:ea typeface="Lato" panose="020F0502020204030203" pitchFamily="34" charset="0"/>
                <a:cs typeface="Lato" panose="020F0502020204030203" pitchFamily="34" charset="0"/>
              </a:rPr>
              <a:t>oefficient of correlation is an extensively used mathematical method in which the numerical representation is applied to measure the level of relation between linearly related variables.</a:t>
            </a:r>
          </a:p>
          <a:p>
            <a:r>
              <a:rPr lang="en-US">
                <a:latin typeface="Lato" panose="020F0502020204030203" pitchFamily="34" charset="0"/>
                <a:ea typeface="Lato" panose="020F0502020204030203" pitchFamily="34" charset="0"/>
                <a:cs typeface="Lato" panose="020F0502020204030203" pitchFamily="34" charset="0"/>
              </a:rPr>
              <a:t>In the data correlation along side, we can see that max power, engine(volume), year(of manufacturing) and transmission type have a positive increase in the selling price of the car and the values indicating a good correlation.</a:t>
            </a:r>
          </a:p>
          <a:p>
            <a:r>
              <a:rPr lang="en-US">
                <a:latin typeface="Lato" panose="020F0502020204030203" pitchFamily="34" charset="0"/>
                <a:ea typeface="Lato" panose="020F0502020204030203" pitchFamily="34" charset="0"/>
                <a:cs typeface="Lato" panose="020F0502020204030203" pitchFamily="34" charset="0"/>
              </a:rPr>
              <a:t>The other attributes namely kilometer driven, and owner type have negative effect on the selling price and the values indicating has low correlation</a:t>
            </a:r>
          </a:p>
        </p:txBody>
      </p:sp>
      <p:pic>
        <p:nvPicPr>
          <p:cNvPr id="4" name="Picture 3">
            <a:extLst>
              <a:ext uri="{FF2B5EF4-FFF2-40B4-BE49-F238E27FC236}">
                <a16:creationId xmlns:a16="http://schemas.microsoft.com/office/drawing/2014/main" id="{6C63EDD5-CF67-4B7E-A061-F4F5A7E25990}"/>
              </a:ext>
            </a:extLst>
          </p:cNvPr>
          <p:cNvPicPr/>
          <p:nvPr/>
        </p:nvPicPr>
        <p:blipFill>
          <a:blip r:embed="rId2"/>
          <a:stretch>
            <a:fillRect/>
          </a:stretch>
        </p:blipFill>
        <p:spPr>
          <a:xfrm>
            <a:off x="5658396" y="1441200"/>
            <a:ext cx="2961348" cy="3166376"/>
          </a:xfrm>
          <a:prstGeom prst="rect">
            <a:avLst/>
          </a:prstGeom>
        </p:spPr>
      </p:pic>
    </p:spTree>
    <p:extLst>
      <p:ext uri="{BB962C8B-B14F-4D97-AF65-F5344CB8AC3E}">
        <p14:creationId xmlns:p14="http://schemas.microsoft.com/office/powerpoint/2010/main" val="1190365669"/>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8A370E48242A4588BCE1D4DBBFD645" ma:contentTypeVersion="7" ma:contentTypeDescription="Create a new document." ma:contentTypeScope="" ma:versionID="978a109506741559108cb520a4cf6907">
  <xsd:schema xmlns:xsd="http://www.w3.org/2001/XMLSchema" xmlns:xs="http://www.w3.org/2001/XMLSchema" xmlns:p="http://schemas.microsoft.com/office/2006/metadata/properties" xmlns:ns2="61d0e7b3-17aa-4d80-ab71-ea0e4a0a7854" targetNamespace="http://schemas.microsoft.com/office/2006/metadata/properties" ma:root="true" ma:fieldsID="4e172b41c41665893364f890bf33adb0" ns2:_="">
    <xsd:import namespace="61d0e7b3-17aa-4d80-ab71-ea0e4a0a78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0e7b3-17aa-4d80-ab71-ea0e4a0a7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154D13-CF3C-47F9-AC81-BAA8725FDA35}"/>
</file>

<file path=customXml/itemProps2.xml><?xml version="1.0" encoding="utf-8"?>
<ds:datastoreItem xmlns:ds="http://schemas.openxmlformats.org/officeDocument/2006/customXml" ds:itemID="{2ADC9290-ED66-44B8-A7B1-07510FA571E5}">
  <ds:schemaRefs>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4b4d5438-f3c3-4ee7-b5b3-34cf79c58639"/>
    <ds:schemaRef ds:uri="http://www.w3.org/XML/1998/namespace"/>
    <ds:schemaRef ds:uri="http://purl.org/dc/elements/1.1/"/>
    <ds:schemaRef ds:uri="http://schemas.openxmlformats.org/package/2006/metadata/core-properties"/>
    <ds:schemaRef ds:uri="d18eebb4-1698-4d3c-a628-16c33ff63846"/>
  </ds:schemaRefs>
</ds:datastoreItem>
</file>

<file path=customXml/itemProps3.xml><?xml version="1.0" encoding="utf-8"?>
<ds:datastoreItem xmlns:ds="http://schemas.openxmlformats.org/officeDocument/2006/customXml" ds:itemID="{9EE3538E-1F44-47F5-B8B2-E4D4958A57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1326</TotalTime>
  <Words>1801</Words>
  <Application>Microsoft Office PowerPoint</Application>
  <PresentationFormat>On-screen Show (16:9)</PresentationFormat>
  <Paragraphs>216</Paragraphs>
  <Slides>75</Slides>
  <Notes>29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75</vt:i4>
      </vt:variant>
    </vt:vector>
  </HeadingPairs>
  <TitlesOfParts>
    <vt:vector size="87" baseType="lpstr">
      <vt:lpstr>Raleway</vt:lpstr>
      <vt:lpstr>Oswald</vt:lpstr>
      <vt:lpstr>Arial</vt:lpstr>
      <vt:lpstr>Oswald Medium</vt:lpstr>
      <vt:lpstr>Lato</vt:lpstr>
      <vt:lpstr>Average</vt:lpstr>
      <vt:lpstr>Calibri</vt:lpstr>
      <vt:lpstr>Slate</vt:lpstr>
      <vt:lpstr>Streamline</vt:lpstr>
      <vt:lpstr>1_Streamline</vt:lpstr>
      <vt:lpstr>2_Streamline</vt:lpstr>
      <vt:lpstr>3_Streamline</vt:lpstr>
      <vt:lpstr>Capstone Project : Automotive Industry</vt:lpstr>
      <vt:lpstr>Content</vt:lpstr>
      <vt:lpstr>Problem statement</vt:lpstr>
      <vt:lpstr>Challenge </vt:lpstr>
      <vt:lpstr>PowerPoint Presentation</vt:lpstr>
      <vt:lpstr>Data Manipulation Using Python</vt:lpstr>
      <vt:lpstr>Which variables are significant in predicting the price of a used car?</vt:lpstr>
      <vt:lpstr>PowerPoint Presentation</vt:lpstr>
      <vt:lpstr>How well the variables describe the price of a car?</vt:lpstr>
      <vt:lpstr>Which brands are selling the most?</vt:lpstr>
      <vt:lpstr>Specific locations selling more</vt:lpstr>
      <vt:lpstr>Analysis using SQL Queries</vt:lpstr>
      <vt:lpstr>ER Diagram</vt:lpstr>
      <vt:lpstr>SQL Query 1</vt:lpstr>
      <vt:lpstr>SQL Query 2</vt:lpstr>
      <vt:lpstr>SQL Query 3</vt:lpstr>
      <vt:lpstr>SQL Query 4</vt:lpstr>
      <vt:lpstr>SQL Query 5</vt:lpstr>
      <vt:lpstr>Statistics using Python</vt:lpstr>
      <vt:lpstr>Descriptive Analysis</vt:lpstr>
      <vt:lpstr> Mode, skewness and Kurtosis </vt:lpstr>
      <vt:lpstr>Outlier Analysis</vt:lpstr>
      <vt:lpstr>Hypothesis Testing(Z-Test)</vt:lpstr>
      <vt:lpstr>Hypothesis Testing(Chi-Square Test)</vt:lpstr>
      <vt:lpstr>PowerPoint Presentation</vt:lpstr>
      <vt:lpstr>Visualization using Python</vt:lpstr>
      <vt:lpstr>Variables Describing Selling Price</vt:lpstr>
      <vt:lpstr>Variables Describing Selling Price(contd.)</vt:lpstr>
      <vt:lpstr>Specific locations selling more</vt:lpstr>
      <vt:lpstr>Brands Selling The Most Cars</vt:lpstr>
      <vt:lpstr>Heatmap to show Correlation of variables with Selling Price</vt:lpstr>
      <vt:lpstr>Exploratory Data Analysis</vt:lpstr>
      <vt:lpstr>Missing Value Identification and Treatment </vt:lpstr>
      <vt:lpstr>Outlier Analysis (contd.)</vt:lpstr>
      <vt:lpstr>Outlier Analysis (contd.)</vt:lpstr>
      <vt:lpstr>Univariate Analysis</vt:lpstr>
      <vt:lpstr>Bivariate Analysis</vt:lpstr>
      <vt:lpstr>Multivariate Analysis</vt:lpstr>
      <vt:lpstr>Feature Engineering</vt:lpstr>
      <vt:lpstr>Data Scaling and Transformation</vt:lpstr>
      <vt:lpstr>Storytelling using Power BI</vt:lpstr>
      <vt:lpstr>PowerPoint Presentation</vt:lpstr>
      <vt:lpstr>PowerPoint Presentation</vt:lpstr>
      <vt:lpstr>Suggestion to Marketing Team</vt:lpstr>
      <vt:lpstr>Model Building using ML Algorithms</vt:lpstr>
      <vt:lpstr>Comparison Variables for ML Algorithms</vt:lpstr>
      <vt:lpstr>Comparison of Different Models</vt:lpstr>
      <vt:lpstr>PowerPoint Presentation</vt:lpstr>
      <vt:lpstr>Data Analysis Using Big Data Tools</vt:lpstr>
      <vt:lpstr>PySpark Initialization and Data Loading</vt:lpstr>
      <vt:lpstr>Cleaning, Handling Missing Data and Data Transformation</vt:lpstr>
      <vt:lpstr>Loading Data on Spark Data Frame and saving it to Hive tables on a Hadoop Cluster</vt:lpstr>
      <vt:lpstr>Machine Learning in PySpark</vt:lpstr>
      <vt:lpstr>Machine Learning (continued)</vt:lpstr>
      <vt:lpstr>Machine Learning (continued)</vt:lpstr>
      <vt:lpstr>Data Analysis on Cloud (AWS)</vt:lpstr>
      <vt:lpstr>Bucket and Folder Creation</vt:lpstr>
      <vt:lpstr>Data File Upload in S3</vt:lpstr>
      <vt:lpstr>Redshift Connection</vt:lpstr>
      <vt:lpstr>Table creation in Redshift</vt:lpstr>
      <vt:lpstr>Copying Data from S3 to Redshift</vt:lpstr>
      <vt:lpstr>Creating and Loading Data in Athena</vt:lpstr>
      <vt:lpstr>Query result in Athena</vt:lpstr>
      <vt:lpstr>Connecting to Power BI using Redshift</vt:lpstr>
      <vt:lpstr>Loading Data in  Power BI</vt:lpstr>
      <vt:lpstr>Storytelling using Power BI</vt:lpstr>
      <vt:lpstr>PowerPoint Presentation</vt:lpstr>
      <vt:lpstr>PowerPoint Presentation</vt:lpstr>
      <vt:lpstr>Deployment of ML Model using Flask</vt:lpstr>
      <vt:lpstr>PowerPoint Presentation</vt:lpstr>
      <vt:lpstr>PowerPoint Presentation</vt:lpstr>
      <vt:lpstr>Roadmap</vt:lpstr>
      <vt:lpstr>Project Repository</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Sharma, Satyam</dc:creator>
  <cp:lastModifiedBy>Sharma, Satyam</cp:lastModifiedBy>
  <cp:revision>24</cp:revision>
  <dcterms:modified xsi:type="dcterms:W3CDTF">2021-12-01T12:00:19Z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2021-10-17T15:28:50Z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9cde8ece-0a2d-4b28-bbff-3cdc5b574119</vt:lpwstr>
  </property>
  <property fmtid="{D5CDD505-2E9C-101B-9397-08002B2CF9AE}" pid="8" name="MSIP_Label_ea60d57e-af5b-4752-ac57-3e4f28ca11dc_ContentBits">
    <vt:lpwstr>0</vt:lpwstr>
  </property>
  <property fmtid="{D5CDD505-2E9C-101B-9397-08002B2CF9AE}" pid="9" name="ContentTypeId">
    <vt:lpwstr>0x0101003F8A370E48242A4588BCE1D4DBBFD645</vt:lpwstr>
  </property>
</Properties>
</file>